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72" r:id="rId21"/>
    <p:sldId id="278" r:id="rId22"/>
    <p:sldId id="279" r:id="rId23"/>
    <p:sldId id="280" r:id="rId24"/>
    <p:sldId id="281" r:id="rId25"/>
    <p:sldId id="30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4" r:id="rId37"/>
    <p:sldId id="305" r:id="rId38"/>
    <p:sldId id="293" r:id="rId39"/>
    <p:sldId id="294" r:id="rId40"/>
    <p:sldId id="295" r:id="rId41"/>
    <p:sldId id="306" r:id="rId42"/>
    <p:sldId id="296" r:id="rId43"/>
    <p:sldId id="297" r:id="rId44"/>
    <p:sldId id="298" r:id="rId45"/>
    <p:sldId id="299" r:id="rId46"/>
    <p:sldId id="300" r:id="rId4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F5A31-C7D8-41BD-9A7D-8BBED6D22A8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C101A-8FF3-4165-A49A-DE5713158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7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6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9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5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8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7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8EB0-0498-4175-AE3B-D87B41D66A3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25A4-90E2-4ABF-BC22-D27ECB9AB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002592" cy="531707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>
                <a:latin typeface="Arial Black" panose="020B0A04020102020204" pitchFamily="34" charset="0"/>
              </a:rPr>
              <a:t>TEKS UCAPAN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YBRS. TUAN HAJI MOHD FAZARI BIN MOHD SALEH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KETUA PENGARAH KEBAJIKAN MASYARAKAT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MAJLIS PERHIMPUNAN BULANAN 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JABATAN KEBAJIKAN MASYARAKAT BIL. 1/2018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TEMA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AMANAT TAHUN BAHARU 2018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KETUA PENGARAH KEBAJIKAN MASYARAKAT</a:t>
            </a:r>
            <a:br>
              <a:rPr lang="en-US" sz="2700" b="1" dirty="0" smtClean="0">
                <a:latin typeface="Arial Black" panose="020B0A04020102020204" pitchFamily="34" charset="0"/>
              </a:rPr>
            </a:br>
            <a:r>
              <a:rPr lang="en-US" sz="2700" b="1" dirty="0" smtClean="0">
                <a:latin typeface="Arial Black" panose="020B0A04020102020204" pitchFamily="34" charset="0"/>
              </a:rPr>
              <a:t>30 JANUARI 2018 (SELASA)</a:t>
            </a:r>
            <a:endParaRPr lang="en-US" b="1" dirty="0">
              <a:latin typeface="Arial Black" panose="020B0A04020102020204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929858" y="492572"/>
            <a:ext cx="3190875" cy="954088"/>
            <a:chOff x="-491072" y="51697"/>
            <a:chExt cx="3700750" cy="877851"/>
          </a:xfrm>
        </p:grpSpPr>
        <p:pic>
          <p:nvPicPr>
            <p:cNvPr id="5" name="Picture 4" descr="JATA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881" y="51697"/>
              <a:ext cx="839116" cy="607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itle 1"/>
            <p:cNvSpPr txBox="1">
              <a:spLocks/>
            </p:cNvSpPr>
            <p:nvPr/>
          </p:nvSpPr>
          <p:spPr bwMode="auto">
            <a:xfrm>
              <a:off x="-491072" y="659604"/>
              <a:ext cx="3700750" cy="2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anose="02020404030301010803" pitchFamily="18" charset="0"/>
                </a:rPr>
                <a:t>KEMENTERIAN PEMBANGUNAN WANITA,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aramond" panose="02020404030301010803" pitchFamily="18" charset="0"/>
                </a:rPr>
                <a:t>KELUARGA DAN MASYARAKAT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2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37" y="583678"/>
            <a:ext cx="11294660" cy="6021839"/>
          </a:xfrm>
        </p:spPr>
        <p:txBody>
          <a:bodyPr>
            <a:normAutofit fontScale="77500" lnSpcReduction="20000"/>
          </a:bodyPr>
          <a:lstStyle/>
          <a:p>
            <a:pPr marL="914400" indent="-914400" algn="just">
              <a:lnSpc>
                <a:spcPct val="16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7)	</a:t>
            </a:r>
            <a:r>
              <a:rPr lang="en-US" dirty="0" err="1" smtClean="0">
                <a:latin typeface="Arial Black" panose="020B0A04020102020204" pitchFamily="34" charset="0"/>
              </a:rPr>
              <a:t>Dalam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kebajikan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kita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memberi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memenuhi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keperluan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asas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individu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masyarakat</a:t>
            </a:r>
            <a:r>
              <a:rPr lang="en-US" dirty="0">
                <a:latin typeface="Arial Black" panose="020B0A04020102020204" pitchFamily="34" charset="0"/>
              </a:rPr>
              <a:t> agar </a:t>
            </a:r>
            <a:r>
              <a:rPr lang="en-US" dirty="0" err="1">
                <a:latin typeface="Arial Black" panose="020B0A04020102020204" pitchFamily="34" charset="0"/>
              </a:rPr>
              <a:t>mereka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menikmati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kehidupan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sejahtera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Manakala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sosial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pendekatannya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berstruktur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luas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ms-MY" dirty="0">
                <a:latin typeface="Arial Black" panose="020B0A04020102020204" pitchFamily="34" charset="0"/>
              </a:rPr>
              <a:t>disokong oleh teori-teori sains sosial dan kemanusiaan agar individu dan masyarakat berupaya menangani cabaran, meningkatkan potensi diri dan mencapai kesejahteraan</a:t>
            </a:r>
            <a:r>
              <a:rPr lang="ms-MY" dirty="0" smtClean="0">
                <a:latin typeface="Arial Black" panose="020B0A04020102020204" pitchFamily="34" charset="0"/>
              </a:rPr>
              <a:t>.</a:t>
            </a:r>
          </a:p>
          <a:p>
            <a:pPr marL="914400" indent="0" algn="just">
              <a:lnSpc>
                <a:spcPct val="160000"/>
              </a:lnSpc>
              <a:buNone/>
            </a:pPr>
            <a:r>
              <a:rPr lang="en-US" dirty="0" err="1">
                <a:latin typeface="Arial Black" panose="020B0A04020102020204" pitchFamily="34" charset="0"/>
              </a:rPr>
              <a:t>Seorang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pekerja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sosial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mempunyai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peranan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iaitu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i="1" dirty="0">
                <a:latin typeface="Arial Black" panose="020B0A04020102020204" pitchFamily="34" charset="0"/>
              </a:rPr>
              <a:t>advocator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kaunselor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fasilitator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pendidik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penyelidik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perancang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pengantara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orang </a:t>
            </a:r>
            <a:r>
              <a:rPr lang="en-US" dirty="0" err="1">
                <a:latin typeface="Arial Black" panose="020B0A04020102020204" pitchFamily="34" charset="0"/>
              </a:rPr>
              <a:t>tengah</a:t>
            </a:r>
            <a:r>
              <a:rPr lang="en-US" dirty="0">
                <a:latin typeface="Arial Black" panose="020B0A04020102020204" pitchFamily="34" charset="0"/>
              </a:rPr>
              <a:t>,  </a:t>
            </a:r>
            <a:r>
              <a:rPr lang="en-US" dirty="0" err="1">
                <a:latin typeface="Arial Black" panose="020B0A04020102020204" pitchFamily="34" charset="0"/>
              </a:rPr>
              <a:t>pengurus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kes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agen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perubahan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komuniti</a:t>
            </a:r>
            <a:r>
              <a:rPr lang="en-US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68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4" y="651728"/>
            <a:ext cx="11368585" cy="1995938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GB" sz="2800" dirty="0" err="1">
                <a:latin typeface="Arial Black" panose="020B0A04020102020204" pitchFamily="34" charset="0"/>
              </a:rPr>
              <a:t>Merujuk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kepada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Pekeliling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Kemajuan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Pentadbiran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Awam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Bil</a:t>
            </a:r>
            <a:r>
              <a:rPr lang="en-GB" sz="2800" dirty="0">
                <a:latin typeface="Arial Black" panose="020B0A04020102020204" pitchFamily="34" charset="0"/>
              </a:rPr>
              <a:t>. 1 </a:t>
            </a:r>
            <a:r>
              <a:rPr lang="en-GB" sz="2800" dirty="0" err="1">
                <a:latin typeface="Arial Black" panose="020B0A04020102020204" pitchFamily="34" charset="0"/>
              </a:rPr>
              <a:t>Tahun</a:t>
            </a:r>
            <a:r>
              <a:rPr lang="en-GB" sz="2800" dirty="0">
                <a:latin typeface="Arial Black" panose="020B0A04020102020204" pitchFamily="34" charset="0"/>
              </a:rPr>
              <a:t> 2015, </a:t>
            </a:r>
            <a:r>
              <a:rPr lang="en-GB" sz="2800" dirty="0" err="1">
                <a:latin typeface="Arial Black" panose="020B0A04020102020204" pitchFamily="34" charset="0"/>
              </a:rPr>
              <a:t>berkaitan</a:t>
            </a:r>
            <a:r>
              <a:rPr lang="en-GB" sz="2800" dirty="0">
                <a:latin typeface="Arial Black" panose="020B0A04020102020204" pitchFamily="34" charset="0"/>
              </a:rPr>
              <a:t> “</a:t>
            </a:r>
            <a:r>
              <a:rPr lang="en-GB" sz="2800" dirty="0" err="1">
                <a:latin typeface="Arial Black" panose="020B0A04020102020204" pitchFamily="34" charset="0"/>
              </a:rPr>
              <a:t>Merakyatkan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Perkhidmatan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Awam</a:t>
            </a:r>
            <a:r>
              <a:rPr lang="en-GB" sz="2800" dirty="0">
                <a:latin typeface="Arial Black" panose="020B0A04020102020204" pitchFamily="34" charset="0"/>
              </a:rPr>
              <a:t>”, </a:t>
            </a:r>
            <a:r>
              <a:rPr lang="en-GB" sz="2800" dirty="0" err="1">
                <a:latin typeface="Arial Black" panose="020B0A04020102020204" pitchFamily="34" charset="0"/>
              </a:rPr>
              <a:t>terdapat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enam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prinsip</a:t>
            </a:r>
            <a:r>
              <a:rPr lang="en-GB" sz="2800" dirty="0">
                <a:latin typeface="Arial Black" panose="020B0A04020102020204" pitchFamily="34" charset="0"/>
              </a:rPr>
              <a:t> yang </a:t>
            </a:r>
            <a:r>
              <a:rPr lang="en-GB" sz="2800" dirty="0" err="1">
                <a:latin typeface="Arial Black" panose="020B0A04020102020204" pitchFamily="34" charset="0"/>
              </a:rPr>
              <a:t>perlu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diberi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penekanan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oleh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semua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warga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kerja</a:t>
            </a:r>
            <a:r>
              <a:rPr lang="en-GB" sz="2800" dirty="0">
                <a:latin typeface="Arial Black" panose="020B0A04020102020204" pitchFamily="34" charset="0"/>
              </a:rPr>
              <a:t> JKM </a:t>
            </a:r>
            <a:r>
              <a:rPr lang="en-GB" sz="2800" dirty="0" err="1">
                <a:latin typeface="Arial Black" panose="020B0A04020102020204" pitchFamily="34" charset="0"/>
              </a:rPr>
              <a:t>iaitu</a:t>
            </a:r>
            <a:r>
              <a:rPr lang="en-GB" sz="2800" dirty="0">
                <a:latin typeface="Arial Black" panose="020B0A04020102020204" pitchFamily="34" charset="0"/>
              </a:rPr>
              <a:t>: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5" y="3384644"/>
            <a:ext cx="11191164" cy="2920621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50000"/>
              </a:lnSpc>
              <a:buNone/>
            </a:pPr>
            <a:r>
              <a:rPr lang="en-US" b="1" u="sng" dirty="0" err="1">
                <a:latin typeface="Arial Black" panose="020B0A04020102020204" pitchFamily="34" charset="0"/>
              </a:rPr>
              <a:t>Pertama</a:t>
            </a:r>
            <a:r>
              <a:rPr lang="en-US" b="1" dirty="0">
                <a:latin typeface="Arial Black" panose="020B0A04020102020204" pitchFamily="34" charset="0"/>
              </a:rPr>
              <a:t>: </a:t>
            </a:r>
            <a:r>
              <a:rPr lang="en-US" b="1" dirty="0" err="1">
                <a:latin typeface="Arial Black" panose="020B0A04020102020204" pitchFamily="34" charset="0"/>
              </a:rPr>
              <a:t>Keterbukaan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– </a:t>
            </a:r>
            <a:r>
              <a:rPr lang="en-US" dirty="0" err="1">
                <a:latin typeface="Arial Black" panose="020B0A04020102020204" pitchFamily="34" charset="0"/>
              </a:rPr>
              <a:t>minda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terbuka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mudah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didekati</a:t>
            </a:r>
            <a:r>
              <a:rPr lang="en-US" dirty="0">
                <a:latin typeface="Arial Black" panose="020B0A04020102020204" pitchFamily="34" charset="0"/>
              </a:rPr>
              <a:t>;</a:t>
            </a:r>
          </a:p>
          <a:p>
            <a:pPr marL="0" indent="0" algn="just" fontAlgn="base">
              <a:lnSpc>
                <a:spcPct val="150000"/>
              </a:lnSpc>
              <a:buNone/>
            </a:pPr>
            <a:r>
              <a:rPr lang="en-US" b="1" u="sng" dirty="0" err="1">
                <a:latin typeface="Arial Black" panose="020B0A04020102020204" pitchFamily="34" charset="0"/>
              </a:rPr>
              <a:t>Kedua</a:t>
            </a:r>
            <a:r>
              <a:rPr lang="en-US" b="1" dirty="0">
                <a:latin typeface="Arial Black" panose="020B0A04020102020204" pitchFamily="34" charset="0"/>
              </a:rPr>
              <a:t>: </a:t>
            </a:r>
            <a:r>
              <a:rPr lang="en-US" b="1" dirty="0" err="1">
                <a:latin typeface="Arial Black" panose="020B0A04020102020204" pitchFamily="34" charset="0"/>
              </a:rPr>
              <a:t>Turun</a:t>
            </a:r>
            <a:r>
              <a:rPr lang="en-US" b="1" dirty="0">
                <a:latin typeface="Arial Black" panose="020B0A04020102020204" pitchFamily="34" charset="0"/>
              </a:rPr>
              <a:t> Pad</a:t>
            </a:r>
            <a:r>
              <a:rPr lang="en-US" dirty="0">
                <a:latin typeface="Arial Black" panose="020B0A04020102020204" pitchFamily="34" charset="0"/>
              </a:rPr>
              <a:t>ang – </a:t>
            </a:r>
            <a:r>
              <a:rPr lang="en-US" dirty="0" err="1">
                <a:latin typeface="Arial Black" panose="020B0A04020102020204" pitchFamily="34" charset="0"/>
              </a:rPr>
              <a:t>pasang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telinga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buka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mata</a:t>
            </a:r>
            <a:r>
              <a:rPr lang="en-US" dirty="0">
                <a:latin typeface="Arial Black" panose="020B0A04020102020204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 err="1">
                <a:latin typeface="Arial Black" panose="020B0A04020102020204" pitchFamily="34" charset="0"/>
              </a:rPr>
              <a:t>Ketiga</a:t>
            </a:r>
            <a:r>
              <a:rPr lang="en-US" b="1" dirty="0">
                <a:latin typeface="Arial Black" panose="020B0A04020102020204" pitchFamily="34" charset="0"/>
              </a:rPr>
              <a:t>: </a:t>
            </a:r>
            <a:r>
              <a:rPr lang="en-US" b="1" dirty="0" err="1">
                <a:latin typeface="Arial Black" panose="020B0A04020102020204" pitchFamily="34" charset="0"/>
              </a:rPr>
              <a:t>Musyawarah</a:t>
            </a:r>
            <a:r>
              <a:rPr lang="en-US" dirty="0">
                <a:latin typeface="Arial Black" panose="020B0A04020102020204" pitchFamily="34" charset="0"/>
              </a:rPr>
              <a:t> – </a:t>
            </a:r>
            <a:r>
              <a:rPr lang="en-US" dirty="0" err="1">
                <a:latin typeface="Arial Black" panose="020B0A04020102020204" pitchFamily="34" charset="0"/>
              </a:rPr>
              <a:t>penglibatan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penerangan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espektasi</a:t>
            </a:r>
            <a:r>
              <a:rPr lang="en-US" dirty="0">
                <a:latin typeface="Arial Black" panose="020B0A0402010202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9195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433553"/>
            <a:ext cx="11232107" cy="6144668"/>
          </a:xfrm>
        </p:spPr>
        <p:txBody>
          <a:bodyPr>
            <a:normAutofit fontScale="70000" lnSpcReduction="20000"/>
          </a:bodyPr>
          <a:lstStyle/>
          <a:p>
            <a:pPr marL="0" indent="0" algn="just" fontAlgn="base">
              <a:lnSpc>
                <a:spcPct val="170000"/>
              </a:lnSpc>
              <a:buNone/>
            </a:pPr>
            <a:r>
              <a:rPr lang="en-US" sz="3600" b="1" u="sng" dirty="0" err="1">
                <a:latin typeface="Arial Black" panose="020B0A04020102020204" pitchFamily="34" charset="0"/>
              </a:rPr>
              <a:t>Keempat</a:t>
            </a:r>
            <a:r>
              <a:rPr lang="en-US" sz="3600" b="1" dirty="0">
                <a:latin typeface="Arial Black" panose="020B0A04020102020204" pitchFamily="34" charset="0"/>
              </a:rPr>
              <a:t>: </a:t>
            </a:r>
            <a:r>
              <a:rPr lang="en-US" sz="3600" b="1" dirty="0" err="1">
                <a:latin typeface="Arial Black" panose="020B0A04020102020204" pitchFamily="34" charset="0"/>
              </a:rPr>
              <a:t>Insaniah</a:t>
            </a:r>
            <a:r>
              <a:rPr lang="en-US" sz="3600" dirty="0">
                <a:latin typeface="Arial Black" panose="020B0A04020102020204" pitchFamily="34" charset="0"/>
              </a:rPr>
              <a:t> – </a:t>
            </a:r>
            <a:r>
              <a:rPr lang="en-US" sz="3600" dirty="0" err="1">
                <a:latin typeface="Arial Black" panose="020B0A04020102020204" pitchFamily="34" charset="0"/>
              </a:rPr>
              <a:t>keseimbangan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rohani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dan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jasmani</a:t>
            </a:r>
            <a:r>
              <a:rPr lang="en-US" sz="3600" dirty="0" smtClean="0">
                <a:latin typeface="Arial Black" panose="020B0A04020102020204" pitchFamily="34" charset="0"/>
              </a:rPr>
              <a:t>;</a:t>
            </a: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n-US" sz="3600" b="1" u="sng" dirty="0" err="1" smtClean="0">
                <a:latin typeface="Arial Black" panose="020B0A04020102020204" pitchFamily="34" charset="0"/>
              </a:rPr>
              <a:t>Kelima</a:t>
            </a:r>
            <a:r>
              <a:rPr lang="en-US" sz="3600" b="1" dirty="0">
                <a:latin typeface="Arial Black" panose="020B0A04020102020204" pitchFamily="34" charset="0"/>
              </a:rPr>
              <a:t>: </a:t>
            </a:r>
            <a:r>
              <a:rPr lang="en-US" sz="3600" b="1" dirty="0" err="1">
                <a:latin typeface="Arial Black" panose="020B0A04020102020204" pitchFamily="34" charset="0"/>
              </a:rPr>
              <a:t>Kekitaan</a:t>
            </a:r>
            <a:r>
              <a:rPr lang="en-US" sz="3600" dirty="0">
                <a:latin typeface="Arial Black" panose="020B0A04020102020204" pitchFamily="34" charset="0"/>
              </a:rPr>
              <a:t> – </a:t>
            </a:r>
            <a:r>
              <a:rPr lang="en-US" sz="3600" dirty="0" err="1">
                <a:latin typeface="Arial Black" panose="020B0A04020102020204" pitchFamily="34" charset="0"/>
              </a:rPr>
              <a:t>meraikan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perbezaan</a:t>
            </a:r>
            <a:r>
              <a:rPr lang="en-US" sz="3600" dirty="0">
                <a:latin typeface="Arial Black" panose="020B0A04020102020204" pitchFamily="34" charset="0"/>
              </a:rPr>
              <a:t>, </a:t>
            </a:r>
            <a:r>
              <a:rPr lang="en-US" sz="3600" dirty="0" err="1">
                <a:latin typeface="Arial Black" panose="020B0A04020102020204" pitchFamily="34" charset="0"/>
              </a:rPr>
              <a:t>mengukuhkan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persamaan</a:t>
            </a:r>
            <a:r>
              <a:rPr lang="en-US" sz="3600" dirty="0">
                <a:latin typeface="Arial Black" panose="020B0A04020102020204" pitchFamily="34" charset="0"/>
              </a:rPr>
              <a:t>; </a:t>
            </a:r>
            <a:r>
              <a:rPr lang="en-US" sz="3600" dirty="0" err="1" smtClean="0">
                <a:latin typeface="Arial Black" panose="020B0A04020102020204" pitchFamily="34" charset="0"/>
              </a:rPr>
              <a:t>dan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n-US" sz="3600" b="1" u="sng" dirty="0" err="1" smtClean="0">
                <a:latin typeface="Arial Black" panose="020B0A04020102020204" pitchFamily="34" charset="0"/>
              </a:rPr>
              <a:t>Keenam</a:t>
            </a:r>
            <a:r>
              <a:rPr lang="en-US" sz="3600" b="1" dirty="0">
                <a:latin typeface="Arial Black" panose="020B0A04020102020204" pitchFamily="34" charset="0"/>
              </a:rPr>
              <a:t>: </a:t>
            </a:r>
            <a:r>
              <a:rPr lang="en-US" sz="3600" b="1" dirty="0" err="1">
                <a:latin typeface="Arial Black" panose="020B0A04020102020204" pitchFamily="34" charset="0"/>
              </a:rPr>
              <a:t>Kerjasama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latin typeface="Arial Black" panose="020B0A04020102020204" pitchFamily="34" charset="0"/>
              </a:rPr>
              <a:t>Perkhidmatan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latin typeface="Arial Black" panose="020B0A04020102020204" pitchFamily="34" charset="0"/>
              </a:rPr>
              <a:t>Awam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latin typeface="Arial Black" panose="020B0A04020102020204" pitchFamily="34" charset="0"/>
              </a:rPr>
              <a:t>Bersama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Swasta</a:t>
            </a:r>
            <a:r>
              <a:rPr lang="en-US" sz="3600" b="1" dirty="0">
                <a:latin typeface="Arial Black" panose="020B0A04020102020204" pitchFamily="34" charset="0"/>
              </a:rPr>
              <a:t> Serta </a:t>
            </a:r>
            <a:r>
              <a:rPr lang="en-US" sz="3600" b="1" dirty="0" err="1">
                <a:latin typeface="Arial Black" panose="020B0A04020102020204" pitchFamily="34" charset="0"/>
              </a:rPr>
              <a:t>Pertubuhan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Bukan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Kerajaan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(NGO)</a:t>
            </a:r>
            <a:r>
              <a:rPr lang="en-US" sz="3600" dirty="0">
                <a:latin typeface="Arial Black" panose="020B0A04020102020204" pitchFamily="34" charset="0"/>
              </a:rPr>
              <a:t> – </a:t>
            </a:r>
            <a:r>
              <a:rPr lang="en-US" sz="3600" dirty="0" err="1">
                <a:latin typeface="Arial Black" panose="020B0A04020102020204" pitchFamily="34" charset="0"/>
              </a:rPr>
              <a:t>perkongsian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sumber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dan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kesepakatan</a:t>
            </a:r>
            <a:r>
              <a:rPr lang="en-US" sz="3600" dirty="0" smtClean="0">
                <a:latin typeface="Arial Black" panose="020B0A04020102020204" pitchFamily="34" charset="0"/>
              </a:rPr>
              <a:t>.</a:t>
            </a:r>
          </a:p>
          <a:p>
            <a:pPr marL="0" indent="0" algn="just" fontAlgn="base">
              <a:lnSpc>
                <a:spcPct val="170000"/>
              </a:lnSpc>
              <a:buNone/>
            </a:pPr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 algn="just" fontAlgn="base">
              <a:lnSpc>
                <a:spcPct val="170000"/>
              </a:lnSpc>
              <a:buNone/>
            </a:pPr>
            <a:r>
              <a:rPr lang="en-US" sz="3600" dirty="0" err="1" smtClean="0">
                <a:latin typeface="Arial Black" panose="020B0A04020102020204" pitchFamily="34" charset="0"/>
              </a:rPr>
              <a:t>YBrs</a:t>
            </a:r>
            <a:r>
              <a:rPr lang="en-US" sz="3600" dirty="0" smtClean="0">
                <a:latin typeface="Arial Black" panose="020B0A04020102020204" pitchFamily="34" charset="0"/>
              </a:rPr>
              <a:t>. Dato’/ </a:t>
            </a:r>
            <a:r>
              <a:rPr lang="en-US" sz="3600" dirty="0" err="1" smtClean="0">
                <a:latin typeface="Arial Black" panose="020B0A04020102020204" pitchFamily="34" charset="0"/>
              </a:rPr>
              <a:t>Doktor</a:t>
            </a:r>
            <a:r>
              <a:rPr lang="en-US" sz="3600" dirty="0" smtClean="0">
                <a:latin typeface="Arial Black" panose="020B0A04020102020204" pitchFamily="34" charset="0"/>
              </a:rPr>
              <a:t>/ Tuan-Tuan/ </a:t>
            </a:r>
            <a:r>
              <a:rPr lang="en-US" sz="3600" dirty="0" err="1" smtClean="0">
                <a:latin typeface="Arial Black" panose="020B0A04020102020204" pitchFamily="34" charset="0"/>
              </a:rPr>
              <a:t>Puan-Puan</a:t>
            </a:r>
            <a:r>
              <a:rPr lang="en-US" sz="3600" dirty="0" smtClean="0">
                <a:latin typeface="Arial Black" panose="020B0A04020102020204" pitchFamily="34" charset="0"/>
              </a:rPr>
              <a:t> yang </a:t>
            </a:r>
            <a:r>
              <a:rPr lang="en-US" sz="3600" dirty="0" err="1" smtClean="0">
                <a:latin typeface="Arial Black" panose="020B0A04020102020204" pitchFamily="34" charset="0"/>
              </a:rPr>
              <a:t>dihormati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latin typeface="Arial Black" panose="020B0A04020102020204" pitchFamily="34" charset="0"/>
              </a:rPr>
              <a:t>sekalian</a:t>
            </a:r>
            <a:r>
              <a:rPr lang="en-US" sz="3600" dirty="0" smtClean="0">
                <a:latin typeface="Arial Black" panose="020B0A04020102020204" pitchFamily="34" charset="0"/>
              </a:rPr>
              <a:t>,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" y="559558"/>
            <a:ext cx="5786651" cy="79157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 </a:t>
            </a:r>
            <a:r>
              <a:rPr lang="en-US" sz="2800" dirty="0">
                <a:latin typeface="Arial Black" panose="020B0A04020102020204" pitchFamily="34" charset="0"/>
              </a:rPr>
              <a:t/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PRINSIP 1: </a:t>
            </a:r>
            <a:r>
              <a:rPr lang="en-US" sz="2800" b="1" dirty="0" smtClean="0">
                <a:latin typeface="Arial Black" panose="020B0A04020102020204" pitchFamily="34" charset="0"/>
              </a:rPr>
              <a:t>KETERBUKAAN</a:t>
            </a:r>
            <a:br>
              <a:rPr lang="en-US" sz="2800" b="1" dirty="0" smtClean="0">
                <a:latin typeface="Arial Black" panose="020B0A04020102020204" pitchFamily="34" charset="0"/>
              </a:rPr>
            </a:b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5" y="1733265"/>
            <a:ext cx="11450472" cy="4351338"/>
          </a:xfrm>
        </p:spPr>
        <p:txBody>
          <a:bodyPr>
            <a:noAutofit/>
          </a:bodyPr>
          <a:lstStyle/>
          <a:p>
            <a:pPr marL="682625" indent="-682625" algn="just">
              <a:lnSpc>
                <a:spcPct val="150000"/>
              </a:lnSpc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9) 	Kita </a:t>
            </a:r>
            <a:r>
              <a:rPr lang="en-US" sz="2400" dirty="0" err="1">
                <a:latin typeface="Arial Black" panose="020B0A04020102020204" pitchFamily="34" charset="0"/>
              </a:rPr>
              <a:t>warga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kerja</a:t>
            </a:r>
            <a:r>
              <a:rPr lang="en-US" sz="2400" dirty="0">
                <a:latin typeface="Arial Black" panose="020B0A04020102020204" pitchFamily="34" charset="0"/>
              </a:rPr>
              <a:t> JKM </a:t>
            </a:r>
            <a:r>
              <a:rPr lang="en-US" sz="2400" dirty="0" err="1">
                <a:latin typeface="Arial Black" panose="020B0A04020102020204" pitchFamily="34" charset="0"/>
              </a:rPr>
              <a:t>perlulah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mempunyai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sikap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keterbukaan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supaya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mudah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didekati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oleh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masyarakat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mereka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berasa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selesa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untuk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berhubung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berinteraksi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serta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berkongsi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permasalahan</a:t>
            </a:r>
            <a:r>
              <a:rPr lang="en-US" sz="2400" dirty="0">
                <a:latin typeface="Arial Black" panose="020B0A04020102020204" pitchFamily="34" charset="0"/>
              </a:rPr>
              <a:t> yang </a:t>
            </a:r>
            <a:r>
              <a:rPr lang="en-US" sz="2400" dirty="0" err="1">
                <a:latin typeface="Arial Black" panose="020B0A04020102020204" pitchFamily="34" charset="0"/>
              </a:rPr>
              <a:t>dihadapi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  <a:r>
              <a:rPr lang="en-US" sz="2400" dirty="0" err="1">
                <a:latin typeface="Arial Black" panose="020B0A04020102020204" pitchFamily="34" charset="0"/>
              </a:rPr>
              <a:t>Selain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itu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kita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juga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perlu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bersedia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menerima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teguran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dalam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menjalankan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tugas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menerima</a:t>
            </a:r>
            <a:r>
              <a:rPr lang="en-US" sz="2400" dirty="0">
                <a:latin typeface="Arial Black" panose="020B0A04020102020204" pitchFamily="34" charset="0"/>
              </a:rPr>
              <a:t> idea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kritikan</a:t>
            </a:r>
            <a:r>
              <a:rPr lang="en-US" sz="2400" dirty="0">
                <a:latin typeface="Arial Black" panose="020B0A04020102020204" pitchFamily="34" charset="0"/>
              </a:rPr>
              <a:t> yang </a:t>
            </a:r>
            <a:r>
              <a:rPr lang="en-US" sz="2400" dirty="0" err="1">
                <a:latin typeface="Arial Black" panose="020B0A04020102020204" pitchFamily="34" charset="0"/>
              </a:rPr>
              <a:t>membina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dengan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hati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minda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terbuka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untuk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memperbaiki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kelemahan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memantapkan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lagi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mutu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kerja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perkhidmatan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serta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pembangunan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diri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37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31" y="392609"/>
            <a:ext cx="10515600" cy="5885360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10)	</a:t>
            </a:r>
            <a:r>
              <a:rPr lang="en-US" dirty="0" err="1" smtClean="0">
                <a:latin typeface="Arial Black" panose="020B0A04020102020204" pitchFamily="34" charset="0"/>
              </a:rPr>
              <a:t>Petugas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barisan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hadapan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termasuk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kaunter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hendaklah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bersikap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responsif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mesra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saksama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beretika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sedia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mendengar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membantu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memahami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perkara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 smtClean="0">
                <a:latin typeface="Arial Black" panose="020B0A04020102020204" pitchFamily="34" charset="0"/>
              </a:rPr>
              <a:t>dibangkitkan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pelanggan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mengambil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tindakan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memberikan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layanan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penuh</a:t>
            </a:r>
            <a:r>
              <a:rPr lang="en-US" dirty="0">
                <a:latin typeface="Arial Black" panose="020B0A04020102020204" pitchFamily="34" charset="0"/>
              </a:rPr>
              <a:t> rasa </a:t>
            </a:r>
            <a:r>
              <a:rPr lang="en-US" dirty="0" err="1">
                <a:latin typeface="Arial Black" panose="020B0A04020102020204" pitchFamily="34" charset="0"/>
              </a:rPr>
              <a:t>hormat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serta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berupaya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mengawal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emosi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ketika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berhadapan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kerenah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pelanggan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masyarakat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ditemui</a:t>
            </a:r>
            <a:r>
              <a:rPr lang="en-US" dirty="0">
                <a:latin typeface="Arial Black" panose="020B0A040201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8" y="460849"/>
            <a:ext cx="11199127" cy="5858064"/>
          </a:xfrm>
        </p:spPr>
        <p:txBody>
          <a:bodyPr>
            <a:normAutofit fontScale="47500" lnSpcReduction="20000"/>
          </a:bodyPr>
          <a:lstStyle/>
          <a:p>
            <a:pPr marL="860425" lvl="0" indent="-860425" algn="just">
              <a:lnSpc>
                <a:spcPct val="170000"/>
              </a:lnSpc>
              <a:buNone/>
            </a:pPr>
            <a:r>
              <a:rPr lang="en-US" sz="5100" dirty="0" smtClean="0">
                <a:latin typeface="Arial Black" panose="020B0A04020102020204" pitchFamily="34" charset="0"/>
              </a:rPr>
              <a:t>11) 	</a:t>
            </a:r>
            <a:r>
              <a:rPr lang="en-US" sz="5100" dirty="0" err="1" smtClean="0">
                <a:latin typeface="Arial Black" panose="020B0A04020102020204" pitchFamily="34" charset="0"/>
              </a:rPr>
              <a:t>Bagi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mempamerkan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prinsip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keterbukaan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ini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beberapa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langkah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wajar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diberi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perhatian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diambil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tindakan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oleh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semua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pejabat</a:t>
            </a:r>
            <a:r>
              <a:rPr lang="en-US" sz="5100" dirty="0">
                <a:latin typeface="Arial Black" panose="020B0A04020102020204" pitchFamily="34" charset="0"/>
              </a:rPr>
              <a:t> JKM, </a:t>
            </a:r>
            <a:r>
              <a:rPr lang="en-US" sz="5100" dirty="0" err="1">
                <a:latin typeface="Arial Black" panose="020B0A04020102020204" pitchFamily="34" charset="0"/>
              </a:rPr>
              <a:t>adalah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seperti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berikut</a:t>
            </a:r>
            <a:r>
              <a:rPr lang="en-US" sz="5100" dirty="0">
                <a:latin typeface="Arial Black" panose="020B0A04020102020204" pitchFamily="34" charset="0"/>
              </a:rPr>
              <a:t>:</a:t>
            </a:r>
          </a:p>
          <a:p>
            <a:pPr marL="1774825" lvl="4" indent="-860425" algn="just">
              <a:lnSpc>
                <a:spcPct val="170000"/>
              </a:lnSpc>
              <a:buNone/>
            </a:pPr>
            <a:r>
              <a:rPr lang="en-US" sz="5100" dirty="0" err="1" smtClean="0">
                <a:latin typeface="Arial Black" panose="020B0A04020102020204" pitchFamily="34" charset="0"/>
              </a:rPr>
              <a:t>i</a:t>
            </a:r>
            <a:r>
              <a:rPr lang="en-US" sz="5100" dirty="0" smtClean="0">
                <a:latin typeface="Arial Black" panose="020B0A04020102020204" pitchFamily="34" charset="0"/>
              </a:rPr>
              <a:t>. 	</a:t>
            </a:r>
            <a:r>
              <a:rPr lang="en-US" sz="5100" dirty="0" err="1" smtClean="0">
                <a:latin typeface="Arial Black" panose="020B0A04020102020204" pitchFamily="34" charset="0"/>
              </a:rPr>
              <a:t>menyediakan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Peti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Aduan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Peti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Cadangan</a:t>
            </a:r>
            <a:r>
              <a:rPr lang="en-US" sz="5100" dirty="0">
                <a:latin typeface="Arial Black" panose="020B0A04020102020204" pitchFamily="34" charset="0"/>
              </a:rPr>
              <a:t>;</a:t>
            </a:r>
          </a:p>
          <a:p>
            <a:pPr marL="1774825" lvl="4" indent="-860425" algn="just">
              <a:lnSpc>
                <a:spcPct val="170000"/>
              </a:lnSpc>
              <a:buNone/>
            </a:pPr>
            <a:r>
              <a:rPr lang="en-US" sz="5100" dirty="0" smtClean="0">
                <a:latin typeface="Arial Black" panose="020B0A04020102020204" pitchFamily="34" charset="0"/>
              </a:rPr>
              <a:t>ii. </a:t>
            </a:r>
            <a:r>
              <a:rPr lang="en-US" sz="5100" dirty="0" err="1" smtClean="0">
                <a:latin typeface="Arial Black" panose="020B0A04020102020204" pitchFamily="34" charset="0"/>
              </a:rPr>
              <a:t>mempamerkan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Piagam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 smtClean="0">
                <a:latin typeface="Arial Black" panose="020B0A04020102020204" pitchFamily="34" charset="0"/>
              </a:rPr>
              <a:t>Pelanggan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senarai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perkhidmatan</a:t>
            </a:r>
            <a:r>
              <a:rPr lang="en-US" sz="5100" dirty="0">
                <a:latin typeface="Arial Black" panose="020B0A04020102020204" pitchFamily="34" charset="0"/>
              </a:rPr>
              <a:t>;</a:t>
            </a:r>
          </a:p>
          <a:p>
            <a:pPr marL="1774825" lvl="4" indent="-860425" algn="just">
              <a:lnSpc>
                <a:spcPct val="170000"/>
              </a:lnSpc>
              <a:buNone/>
            </a:pPr>
            <a:r>
              <a:rPr lang="en-US" sz="5100" dirty="0" smtClean="0">
                <a:latin typeface="Arial Black" panose="020B0A04020102020204" pitchFamily="34" charset="0"/>
              </a:rPr>
              <a:t>iii. 	</a:t>
            </a:r>
            <a:r>
              <a:rPr lang="en-US" sz="5100" dirty="0" err="1" smtClean="0">
                <a:latin typeface="Arial Black" panose="020B0A04020102020204" pitchFamily="34" charset="0"/>
              </a:rPr>
              <a:t>memahamkan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pelanggan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mengenai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perkhidmatan</a:t>
            </a:r>
            <a:r>
              <a:rPr lang="en-US" sz="5100" dirty="0">
                <a:latin typeface="Arial Black" panose="020B0A04020102020204" pitchFamily="34" charset="0"/>
              </a:rPr>
              <a:t> yang </a:t>
            </a:r>
            <a:r>
              <a:rPr lang="en-US" sz="5100" dirty="0" err="1">
                <a:latin typeface="Arial Black" panose="020B0A04020102020204" pitchFamily="34" charset="0"/>
              </a:rPr>
              <a:t>disediakan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kriteria</a:t>
            </a:r>
            <a:r>
              <a:rPr lang="en-US" sz="5100" dirty="0">
                <a:latin typeface="Arial Black" panose="020B0A04020102020204" pitchFamily="34" charset="0"/>
              </a:rPr>
              <a:t> yang </a:t>
            </a:r>
            <a:r>
              <a:rPr lang="en-US" sz="5100" dirty="0" err="1">
                <a:latin typeface="Arial Black" panose="020B0A04020102020204" pitchFamily="34" charset="0"/>
              </a:rPr>
              <a:t>diguna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pakai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proses </a:t>
            </a:r>
            <a:r>
              <a:rPr lang="en-US" sz="5100" dirty="0" err="1">
                <a:latin typeface="Arial Black" panose="020B0A04020102020204" pitchFamily="34" charset="0"/>
              </a:rPr>
              <a:t>dalam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membuat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keputusan</a:t>
            </a:r>
            <a:r>
              <a:rPr lang="en-US" sz="5100" dirty="0">
                <a:latin typeface="Arial Black" panose="020B0A04020102020204" pitchFamily="34" charset="0"/>
              </a:rPr>
              <a:t>;</a:t>
            </a:r>
          </a:p>
          <a:p>
            <a:pPr marL="1377950" indent="-46355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1" y="651918"/>
            <a:ext cx="11185478" cy="5544166"/>
          </a:xfrm>
        </p:spPr>
        <p:txBody>
          <a:bodyPr>
            <a:normAutofit fontScale="85000" lnSpcReduction="20000"/>
          </a:bodyPr>
          <a:lstStyle/>
          <a:p>
            <a:pPr marL="860425" lvl="4" indent="-860425" algn="just">
              <a:lnSpc>
                <a:spcPct val="17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iv.	</a:t>
            </a:r>
            <a:r>
              <a:rPr lang="en-US" sz="3200" dirty="0" err="1" smtClean="0">
                <a:latin typeface="Arial Black" panose="020B0A04020102020204" pitchFamily="34" charset="0"/>
              </a:rPr>
              <a:t>mempunyai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kemahiran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berkomunikasi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sentiasa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berketerampilan</a:t>
            </a:r>
            <a:r>
              <a:rPr lang="en-US" sz="3200" dirty="0" smtClean="0">
                <a:latin typeface="Arial Black" panose="020B0A04020102020204" pitchFamily="34" charset="0"/>
              </a:rPr>
              <a:t>;</a:t>
            </a:r>
          </a:p>
          <a:p>
            <a:pPr marL="860425" lvl="4" indent="-860425" algn="just">
              <a:lnSpc>
                <a:spcPct val="17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v.	</a:t>
            </a:r>
            <a:r>
              <a:rPr lang="en-US" sz="3200" dirty="0" err="1" smtClean="0">
                <a:latin typeface="Arial Black" panose="020B0A04020102020204" pitchFamily="34" charset="0"/>
              </a:rPr>
              <a:t>menunjukkan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sikap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mesra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bersungguh-sungguh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dalam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menghulurkan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bantuan</a:t>
            </a:r>
            <a:r>
              <a:rPr lang="en-US" sz="3200" dirty="0" smtClean="0">
                <a:latin typeface="Arial Black" panose="020B0A04020102020204" pitchFamily="34" charset="0"/>
              </a:rPr>
              <a:t>;</a:t>
            </a:r>
          </a:p>
          <a:p>
            <a:pPr marL="860425" lvl="4" indent="-860425" algn="just">
              <a:lnSpc>
                <a:spcPct val="17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vi.	</a:t>
            </a:r>
            <a:r>
              <a:rPr lang="en-US" sz="3200" dirty="0" err="1" smtClean="0">
                <a:latin typeface="Arial Black" panose="020B0A04020102020204" pitchFamily="34" charset="0"/>
              </a:rPr>
              <a:t>memberikan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layanan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mesra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tanpa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mengira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usia</a:t>
            </a:r>
            <a:r>
              <a:rPr lang="en-US" sz="3200" dirty="0">
                <a:latin typeface="Arial Black" panose="020B0A04020102020204" pitchFamily="34" charset="0"/>
              </a:rPr>
              <a:t>, gender, </a:t>
            </a:r>
            <a:r>
              <a:rPr lang="en-US" sz="3200" dirty="0" err="1">
                <a:latin typeface="Arial Black" panose="020B0A04020102020204" pitchFamily="34" charset="0"/>
              </a:rPr>
              <a:t>kaum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agama;</a:t>
            </a:r>
          </a:p>
          <a:p>
            <a:pPr marL="860425" lvl="4" indent="-860425" algn="just">
              <a:lnSpc>
                <a:spcPct val="17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vii.	</a:t>
            </a:r>
            <a:r>
              <a:rPr lang="en-US" sz="3200" dirty="0" err="1" smtClean="0">
                <a:latin typeface="Arial Black" panose="020B0A04020102020204" pitchFamily="34" charset="0"/>
              </a:rPr>
              <a:t>menggunakan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bahasa</a:t>
            </a:r>
            <a:r>
              <a:rPr lang="en-US" sz="3200" dirty="0">
                <a:latin typeface="Arial Black" panose="020B0A04020102020204" pitchFamily="34" charset="0"/>
              </a:rPr>
              <a:t> yang </a:t>
            </a:r>
            <a:r>
              <a:rPr lang="en-US" sz="3200" dirty="0" err="1">
                <a:latin typeface="Arial Black" panose="020B0A04020102020204" pitchFamily="34" charset="0"/>
              </a:rPr>
              <a:t>mudah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difahami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oleh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pelangggan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semasa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berinteraksi</a:t>
            </a:r>
            <a:r>
              <a:rPr lang="en-US" sz="3200" dirty="0">
                <a:latin typeface="Arial Black" panose="020B0A04020102020204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35" y="665566"/>
            <a:ext cx="11089943" cy="4711652"/>
          </a:xfrm>
        </p:spPr>
        <p:txBody>
          <a:bodyPr>
            <a:normAutofit fontScale="92500" lnSpcReduction="20000"/>
          </a:bodyPr>
          <a:lstStyle/>
          <a:p>
            <a:pPr marL="914400" indent="-914400" algn="just">
              <a:lnSpc>
                <a:spcPct val="15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viii.	</a:t>
            </a:r>
            <a:r>
              <a:rPr lang="en-US" sz="3200" dirty="0" err="1" smtClean="0">
                <a:latin typeface="Arial Black" panose="020B0A04020102020204" pitchFamily="34" charset="0"/>
              </a:rPr>
              <a:t>membuat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siasatan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terhadap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aduan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dan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memberikan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maklum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balas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segera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kepada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pengadu</a:t>
            </a:r>
            <a:r>
              <a:rPr lang="en-US" sz="3200" dirty="0" smtClean="0">
                <a:latin typeface="Arial Black" panose="020B0A04020102020204" pitchFamily="34" charset="0"/>
              </a:rPr>
              <a:t>;</a:t>
            </a:r>
          </a:p>
          <a:p>
            <a:pPr marL="914400" indent="-914400" algn="just">
              <a:lnSpc>
                <a:spcPct val="15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ix.	</a:t>
            </a:r>
            <a:r>
              <a:rPr lang="en-US" sz="3200" dirty="0" err="1" smtClean="0">
                <a:latin typeface="Arial Black" panose="020B0A04020102020204" pitchFamily="34" charset="0"/>
              </a:rPr>
              <a:t>melaporkan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hasil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siasatan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kepada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pengurusan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atasan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untuk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tindakan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penambahbaikan</a:t>
            </a:r>
            <a:r>
              <a:rPr lang="en-US" sz="3200" dirty="0" smtClean="0">
                <a:latin typeface="Arial Black" panose="020B0A04020102020204" pitchFamily="34" charset="0"/>
              </a:rPr>
              <a:t>; </a:t>
            </a:r>
            <a:r>
              <a:rPr lang="en-US" sz="3200" dirty="0" err="1" smtClean="0">
                <a:latin typeface="Arial Black" panose="020B0A04020102020204" pitchFamily="34" charset="0"/>
              </a:rPr>
              <a:t>dan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914400" indent="-914400" algn="just">
              <a:lnSpc>
                <a:spcPct val="150000"/>
              </a:lnSpc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x.	</a:t>
            </a:r>
            <a:r>
              <a:rPr lang="en-US" sz="3200" dirty="0" err="1" smtClean="0">
                <a:latin typeface="Arial Black" panose="020B0A04020102020204" pitchFamily="34" charset="0"/>
              </a:rPr>
              <a:t>memaklumkan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hasil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siasatan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dan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perancangan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tindakan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susulan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kepada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latin typeface="Arial Black" panose="020B0A04020102020204" pitchFamily="34" charset="0"/>
              </a:rPr>
              <a:t>pengadu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8" y="747452"/>
            <a:ext cx="10871579" cy="4351338"/>
          </a:xfrm>
        </p:spPr>
        <p:txBody>
          <a:bodyPr>
            <a:normAutofit fontScale="77500" lnSpcReduction="20000"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12) </a:t>
            </a:r>
            <a:r>
              <a:rPr lang="en-US" sz="3600" dirty="0" err="1" smtClean="0">
                <a:latin typeface="Arial Black" panose="020B0A04020102020204" pitchFamily="34" charset="0"/>
              </a:rPr>
              <a:t>Perkhidmatan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>
                <a:latin typeface="Arial Black" panose="020B0A04020102020204" pitchFamily="34" charset="0"/>
              </a:rPr>
              <a:t>yang </a:t>
            </a:r>
            <a:r>
              <a:rPr lang="en-US" sz="3600" dirty="0" err="1">
                <a:latin typeface="Arial Black" panose="020B0A04020102020204" pitchFamily="34" charset="0"/>
              </a:rPr>
              <a:t>mesra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dan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terbukaan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ini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merupakan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sebahagian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daripada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faktor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b="1" i="1" dirty="0">
                <a:latin typeface="Arial Black" panose="020B0A04020102020204" pitchFamily="34" charset="0"/>
              </a:rPr>
              <a:t>delighting the customer</a:t>
            </a:r>
            <a:r>
              <a:rPr lang="en-US" sz="3600" dirty="0">
                <a:latin typeface="Arial Black" panose="020B0A04020102020204" pitchFamily="34" charset="0"/>
              </a:rPr>
              <a:t>, </a:t>
            </a:r>
            <a:r>
              <a:rPr lang="en-US" sz="3600" dirty="0" err="1">
                <a:latin typeface="Arial Black" panose="020B0A04020102020204" pitchFamily="34" charset="0"/>
              </a:rPr>
              <a:t>iaitu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memberikan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perkhidmatan</a:t>
            </a:r>
            <a:r>
              <a:rPr lang="en-US" sz="3600" dirty="0">
                <a:latin typeface="Arial Black" panose="020B0A04020102020204" pitchFamily="34" charset="0"/>
              </a:rPr>
              <a:t> yang </a:t>
            </a:r>
            <a:r>
              <a:rPr lang="en-US" sz="3600" dirty="0" err="1">
                <a:latin typeface="Arial Black" panose="020B0A04020102020204" pitchFamily="34" charset="0"/>
              </a:rPr>
              <a:t>melebihi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ekspektasi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pelanggan</a:t>
            </a:r>
            <a:r>
              <a:rPr lang="en-US" sz="3600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err="1" smtClean="0">
                <a:latin typeface="Arial Black" panose="020B0A04020102020204" pitchFamily="34" charset="0"/>
              </a:rPr>
              <a:t>YBrs</a:t>
            </a:r>
            <a:r>
              <a:rPr lang="en-US" sz="3600" dirty="0">
                <a:latin typeface="Arial Black" panose="020B0A04020102020204" pitchFamily="34" charset="0"/>
              </a:rPr>
              <a:t>. Dato</a:t>
            </a:r>
            <a:r>
              <a:rPr lang="en-US" sz="3600" dirty="0" smtClean="0">
                <a:latin typeface="Arial Black" panose="020B0A04020102020204" pitchFamily="34" charset="0"/>
              </a:rPr>
              <a:t>’/ </a:t>
            </a:r>
            <a:r>
              <a:rPr lang="en-US" sz="3600" dirty="0" err="1" smtClean="0">
                <a:latin typeface="Arial Black" panose="020B0A04020102020204" pitchFamily="34" charset="0"/>
              </a:rPr>
              <a:t>Doktor</a:t>
            </a:r>
            <a:r>
              <a:rPr lang="en-US" sz="3600" dirty="0" smtClean="0">
                <a:latin typeface="Arial Black" panose="020B0A04020102020204" pitchFamily="34" charset="0"/>
              </a:rPr>
              <a:t>/ Tuan-Tuan/ </a:t>
            </a:r>
            <a:r>
              <a:rPr lang="en-US" sz="3600" dirty="0" err="1" smtClean="0">
                <a:latin typeface="Arial Black" panose="020B0A04020102020204" pitchFamily="34" charset="0"/>
              </a:rPr>
              <a:t>Puan-Puan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>
                <a:latin typeface="Arial Black" panose="020B0A04020102020204" pitchFamily="34" charset="0"/>
              </a:rPr>
              <a:t>yang </a:t>
            </a:r>
            <a:r>
              <a:rPr lang="en-US" sz="3600" dirty="0" err="1">
                <a:latin typeface="Arial Black" panose="020B0A04020102020204" pitchFamily="34" charset="0"/>
              </a:rPr>
              <a:t>dihormati</a:t>
            </a: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err="1">
                <a:latin typeface="Arial Black" panose="020B0A04020102020204" pitchFamily="34" charset="0"/>
              </a:rPr>
              <a:t>sekalian</a:t>
            </a:r>
            <a:r>
              <a:rPr lang="en-US" sz="3600" dirty="0">
                <a:latin typeface="Arial Black" panose="020B0A040201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433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36" y="597137"/>
            <a:ext cx="10515600" cy="494684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PRINSIP KEDUA: TURUN </a:t>
            </a:r>
            <a:r>
              <a:rPr lang="en-US" sz="3200" b="1" dirty="0" smtClean="0">
                <a:latin typeface="Arial Black" panose="020B0A04020102020204" pitchFamily="34" charset="0"/>
              </a:rPr>
              <a:t>PADANG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36" y="1811977"/>
            <a:ext cx="11021704" cy="4351338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13) 	</a:t>
            </a:r>
            <a:r>
              <a:rPr lang="en-US" dirty="0" err="1" smtClean="0">
                <a:latin typeface="Arial Black" panose="020B0A04020102020204" pitchFamily="34" charset="0"/>
              </a:rPr>
              <a:t>Aspek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pemantauan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i="1" dirty="0">
                <a:latin typeface="Arial Black" panose="020B0A04020102020204" pitchFamily="34" charset="0"/>
              </a:rPr>
              <a:t>outreach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turun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padang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pendekatan</a:t>
            </a:r>
            <a:r>
              <a:rPr lang="en-US" dirty="0">
                <a:latin typeface="Arial Black" panose="020B0A04020102020204" pitchFamily="34" charset="0"/>
              </a:rPr>
              <a:t> pro </a:t>
            </a:r>
            <a:r>
              <a:rPr lang="en-US" dirty="0" err="1">
                <a:latin typeface="Arial Black" panose="020B0A04020102020204" pitchFamily="34" charset="0"/>
              </a:rPr>
              <a:t>aktif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berkesan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meninjau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melihat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sendiri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kualiti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JKM </a:t>
            </a:r>
            <a:r>
              <a:rPr lang="en-US" dirty="0" err="1">
                <a:latin typeface="Arial Black" panose="020B0A04020102020204" pitchFamily="34" charset="0"/>
              </a:rPr>
              <a:t>kepada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pelanggan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memahami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isu-isu</a:t>
            </a:r>
            <a:r>
              <a:rPr lang="en-US" dirty="0">
                <a:latin typeface="Arial Black" panose="020B0A04020102020204" pitchFamily="34" charset="0"/>
              </a:rPr>
              <a:t>  </a:t>
            </a:r>
            <a:r>
              <a:rPr lang="en-US" dirty="0" err="1">
                <a:latin typeface="Arial Black" panose="020B0A04020102020204" pitchFamily="34" charset="0"/>
              </a:rPr>
              <a:t>masalah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keperluan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masyarakat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seterusnya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mengambil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tindakan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secepat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mungkin</a:t>
            </a:r>
            <a:r>
              <a:rPr lang="en-US" dirty="0">
                <a:latin typeface="Arial Black" panose="020B0A040201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0" y="988499"/>
            <a:ext cx="10945969" cy="4742600"/>
          </a:xfrm>
        </p:spPr>
        <p:txBody>
          <a:bodyPr>
            <a:noAutofit/>
          </a:bodyPr>
          <a:lstStyle/>
          <a:p>
            <a:pPr marL="463550" indent="-463550">
              <a:buNone/>
            </a:pPr>
            <a:r>
              <a:rPr lang="en-US" sz="1800" dirty="0" smtClean="0">
                <a:latin typeface="Arial Black" panose="020B0A04020102020204" pitchFamily="34" charset="0"/>
              </a:rPr>
              <a:t>1) 	Yang </a:t>
            </a:r>
            <a:r>
              <a:rPr lang="en-US" sz="1800" dirty="0" err="1" smtClean="0">
                <a:latin typeface="Arial Black" panose="020B0A04020102020204" pitchFamily="34" charset="0"/>
              </a:rPr>
              <a:t>Berusaha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Encik</a:t>
            </a:r>
            <a:r>
              <a:rPr lang="en-US" sz="1800" dirty="0" smtClean="0">
                <a:latin typeface="Arial Black" panose="020B0A04020102020204" pitchFamily="34" charset="0"/>
              </a:rPr>
              <a:t> Zulkifli bin Ismail</a:t>
            </a:r>
          </a:p>
          <a:p>
            <a:pPr marL="463550" indent="0"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Timbalan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Ketua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Operasi</a:t>
            </a:r>
            <a:endParaRPr lang="en-US" sz="1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 Black" panose="020B0A04020102020204" pitchFamily="34" charset="0"/>
            </a:endParaRPr>
          </a:p>
          <a:p>
            <a:pPr marL="463550" indent="-463550">
              <a:buNone/>
            </a:pPr>
            <a:r>
              <a:rPr lang="en-US" sz="1800" dirty="0" smtClean="0">
                <a:latin typeface="Arial Black" panose="020B0A04020102020204" pitchFamily="34" charset="0"/>
              </a:rPr>
              <a:t>2)	Yang </a:t>
            </a:r>
            <a:r>
              <a:rPr lang="en-US" sz="1800" dirty="0" err="1" smtClean="0">
                <a:latin typeface="Arial Black" panose="020B0A04020102020204" pitchFamily="34" charset="0"/>
              </a:rPr>
              <a:t>Berusaha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Puan</a:t>
            </a:r>
            <a:r>
              <a:rPr lang="en-US" sz="1800" dirty="0" smtClean="0">
                <a:latin typeface="Arial Black" panose="020B0A04020102020204" pitchFamily="34" charset="0"/>
              </a:rPr>
              <a:t> Rosmahwati binti Ishak</a:t>
            </a:r>
          </a:p>
          <a:p>
            <a:pPr marL="463550" indent="0"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Timbalan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Ketua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Strategik</a:t>
            </a:r>
            <a:endParaRPr lang="en-US" sz="1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 Black" panose="020B0A04020102020204" pitchFamily="34" charset="0"/>
            </a:endParaRPr>
          </a:p>
          <a:p>
            <a:pPr marL="463550" indent="-463550">
              <a:lnSpc>
                <a:spcPct val="150000"/>
              </a:lnSpc>
              <a:buNone/>
            </a:pPr>
            <a:r>
              <a:rPr lang="en-US" sz="1800" dirty="0" smtClean="0">
                <a:latin typeface="Arial Black" panose="020B0A04020102020204" pitchFamily="34" charset="0"/>
              </a:rPr>
              <a:t>3)	Yang </a:t>
            </a:r>
            <a:r>
              <a:rPr lang="en-US" sz="1800" dirty="0" err="1" smtClean="0">
                <a:latin typeface="Arial Black" panose="020B0A04020102020204" pitchFamily="34" charset="0"/>
              </a:rPr>
              <a:t>Berusaha</a:t>
            </a:r>
            <a:r>
              <a:rPr lang="en-US" sz="1800" dirty="0" smtClean="0">
                <a:latin typeface="Arial Black" panose="020B0A04020102020204" pitchFamily="34" charset="0"/>
              </a:rPr>
              <a:t> Dr. Zaitol binti Salleh, 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Bahagian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Kawalan</a:t>
            </a:r>
            <a:r>
              <a:rPr lang="en-US" sz="1800" dirty="0" smtClean="0">
                <a:latin typeface="Arial Black" panose="020B0A04020102020204" pitchFamily="34" charset="0"/>
              </a:rPr>
              <a:t> Standard,</a:t>
            </a:r>
          </a:p>
          <a:p>
            <a:pPr marL="463550" indent="0">
              <a:lnSpc>
                <a:spcPct val="150000"/>
              </a:lnSpc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Encik</a:t>
            </a:r>
            <a:r>
              <a:rPr lang="en-US" sz="1800" dirty="0" smtClean="0">
                <a:latin typeface="Arial Black" panose="020B0A04020102020204" pitchFamily="34" charset="0"/>
              </a:rPr>
              <a:t> Azmir bin Kassim,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Bahagian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Warga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Emas</a:t>
            </a:r>
            <a:r>
              <a:rPr lang="en-US" sz="1800" dirty="0" smtClean="0">
                <a:latin typeface="Arial Black" panose="020B0A04020102020204" pitchFamily="34" charset="0"/>
              </a:rPr>
              <a:t>,</a:t>
            </a:r>
          </a:p>
          <a:p>
            <a:pPr marL="463550" indent="0">
              <a:lnSpc>
                <a:spcPct val="150000"/>
              </a:lnSpc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Puan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Hajah</a:t>
            </a:r>
            <a:r>
              <a:rPr lang="en-US" sz="1800" dirty="0" smtClean="0">
                <a:latin typeface="Arial Black" panose="020B0A04020102020204" pitchFamily="34" charset="0"/>
              </a:rPr>
              <a:t> Wan Zarina binti Wan Salleh,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Bahagian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Kauseling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dan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Psikologi</a:t>
            </a:r>
            <a:r>
              <a:rPr lang="en-US" sz="1800" dirty="0" smtClean="0">
                <a:latin typeface="Arial Black" panose="020B0A04020102020204" pitchFamily="34" charset="0"/>
              </a:rPr>
              <a:t>,</a:t>
            </a:r>
          </a:p>
          <a:p>
            <a:pPr marL="463550" indent="0">
              <a:lnSpc>
                <a:spcPct val="150000"/>
              </a:lnSpc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Puan</a:t>
            </a:r>
            <a:r>
              <a:rPr lang="en-US" sz="1800" dirty="0" smtClean="0">
                <a:latin typeface="Arial Black" panose="020B0A04020102020204" pitchFamily="34" charset="0"/>
              </a:rPr>
              <a:t> Hezleen binti Hassan, </a:t>
            </a:r>
            <a:r>
              <a:rPr lang="en-US" sz="1800" dirty="0" err="1" smtClean="0">
                <a:latin typeface="Arial Black" panose="020B0A04020102020204" pitchFamily="34" charset="0"/>
              </a:rPr>
              <a:t>Pengarah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Bahagian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Perintah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Khidmat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Masyarakat</a:t>
            </a:r>
            <a:r>
              <a:rPr lang="en-US" sz="1800" dirty="0" smtClean="0">
                <a:latin typeface="Arial Black" panose="020B0A04020102020204" pitchFamily="34" charset="0"/>
              </a:rPr>
              <a:t>, </a:t>
            </a:r>
          </a:p>
          <a:p>
            <a:pPr marL="463550" indent="0">
              <a:buNone/>
            </a:pPr>
            <a:endParaRPr lang="en-US" sz="1800" dirty="0" smtClean="0">
              <a:latin typeface="Arial Black" panose="020B0A04020102020204" pitchFamily="34" charset="0"/>
            </a:endParaRPr>
          </a:p>
          <a:p>
            <a:pPr marL="463550" indent="0">
              <a:buNone/>
            </a:pPr>
            <a:r>
              <a:rPr lang="en-US" sz="1800" dirty="0" err="1" smtClean="0">
                <a:latin typeface="Arial Black" panose="020B0A04020102020204" pitchFamily="34" charset="0"/>
              </a:rPr>
              <a:t>selaku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tuan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rumah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penganjuran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majlis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pada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hari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ini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</a:p>
          <a:p>
            <a:endParaRPr lang="en-US" sz="1800" dirty="0"/>
          </a:p>
        </p:txBody>
      </p:sp>
      <p:pic>
        <p:nvPicPr>
          <p:cNvPr id="2050" name="Picture 2" descr="C:\Users\fatimahzuraidah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4" y="172189"/>
            <a:ext cx="5201185" cy="6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1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188" y="720156"/>
            <a:ext cx="11294660" cy="5325802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14)	</a:t>
            </a:r>
            <a:r>
              <a:rPr lang="en-US" dirty="0" err="1" smtClean="0">
                <a:latin typeface="Arial Black" panose="020B0A04020102020204" pitchFamily="34" charset="0"/>
              </a:rPr>
              <a:t>Permasalahan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warga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rintihan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masyarakat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diselami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difahami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baik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melalui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pendekatan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turun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padang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kerana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kita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mengetahui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dekat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tahap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semangat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motivasi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prestasi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kebajikan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persekitaran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tempat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mereka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bekerja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itu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kita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membantu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menyelesaikan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cepat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tepat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berintegriti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665565"/>
            <a:ext cx="11109278" cy="5448632"/>
          </a:xfrm>
        </p:spPr>
        <p:txBody>
          <a:bodyPr>
            <a:normAutofit fontScale="92500" lnSpcReduction="20000"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15)	</a:t>
            </a:r>
            <a:r>
              <a:rPr lang="en-US" dirty="0" err="1" smtClean="0">
                <a:latin typeface="Arial Black" panose="020B0A04020102020204" pitchFamily="34" charset="0"/>
              </a:rPr>
              <a:t>Budaya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turun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padang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juga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menyediakan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ruang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interaksi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terus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masyarakat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warga</a:t>
            </a:r>
            <a:r>
              <a:rPr lang="en-US" dirty="0">
                <a:latin typeface="Arial Black" panose="020B0A04020102020204" pitchFamily="34" charset="0"/>
              </a:rPr>
              <a:t> Jabatan </a:t>
            </a:r>
            <a:r>
              <a:rPr lang="en-US" dirty="0" err="1">
                <a:latin typeface="Arial Black" panose="020B0A04020102020204" pitchFamily="34" charset="0"/>
              </a:rPr>
              <a:t>bagi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mendapatkan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maklum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balas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persepsi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mereka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Penglibatan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pegawai-pegawai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kanan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mewakili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bahagian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pasukan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turun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padang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menjadi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berkesan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melaksanakan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tindakan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penambahbaikan</a:t>
            </a:r>
            <a:r>
              <a:rPr lang="en-US" dirty="0">
                <a:latin typeface="Arial Black" panose="020B0A04020102020204" pitchFamily="34" charset="0"/>
              </a:rPr>
              <a:t> 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mencadangkan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inovasi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inisiatif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baharu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sistem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penyampaian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sama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sumber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prosedur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kepakaran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teknologi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infrastruktur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595" y="365124"/>
            <a:ext cx="11253719" cy="1832165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 Black" panose="020B0A04020102020204" pitchFamily="34" charset="0"/>
              </a:rPr>
              <a:t>YBrs</a:t>
            </a:r>
            <a:r>
              <a:rPr lang="en-US" sz="2800" dirty="0" smtClean="0">
                <a:latin typeface="Arial Black" panose="020B0A04020102020204" pitchFamily="34" charset="0"/>
              </a:rPr>
              <a:t>. Dato’/ </a:t>
            </a:r>
            <a:r>
              <a:rPr lang="en-US" sz="2800" dirty="0" err="1" smtClean="0">
                <a:latin typeface="Arial Black" panose="020B0A04020102020204" pitchFamily="34" charset="0"/>
              </a:rPr>
              <a:t>Doktor</a:t>
            </a:r>
            <a:r>
              <a:rPr lang="en-US" sz="2800" dirty="0" smtClean="0">
                <a:latin typeface="Arial Black" panose="020B0A04020102020204" pitchFamily="34" charset="0"/>
              </a:rPr>
              <a:t>/ Tuan-Tuan/ </a:t>
            </a:r>
            <a:r>
              <a:rPr lang="en-US" sz="2800" dirty="0" err="1" smtClean="0">
                <a:latin typeface="Arial Black" panose="020B0A04020102020204" pitchFamily="34" charset="0"/>
              </a:rPr>
              <a:t>Puan-Puan</a:t>
            </a:r>
            <a:r>
              <a:rPr lang="en-US" sz="2800" dirty="0" smtClean="0">
                <a:latin typeface="Arial Black" panose="020B0A04020102020204" pitchFamily="34" charset="0"/>
              </a:rPr>
              <a:t> yang </a:t>
            </a:r>
            <a:r>
              <a:rPr lang="en-US" sz="2800" dirty="0" err="1" smtClean="0">
                <a:latin typeface="Arial Black" panose="020B0A04020102020204" pitchFamily="34" charset="0"/>
              </a:rPr>
              <a:t>dihormati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sekalian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2800" dirty="0" smtClean="0">
                <a:latin typeface="Arial Black" panose="020B0A04020102020204" pitchFamily="34" charset="0"/>
              </a:rPr>
              <a:t/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2800" dirty="0" smtClean="0">
                <a:latin typeface="Arial Black" panose="020B0A04020102020204" pitchFamily="34" charset="0"/>
              </a:rPr>
              <a:t>PRINSIP 3: MUSYAWARAH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0" y="2303296"/>
            <a:ext cx="11199128" cy="4351338"/>
          </a:xfrm>
        </p:spPr>
        <p:txBody>
          <a:bodyPr>
            <a:normAutofit fontScale="92500" lnSpcReduction="20000"/>
          </a:bodyPr>
          <a:lstStyle/>
          <a:p>
            <a:pPr marL="914400" lvl="0" indent="-914400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16)	</a:t>
            </a:r>
            <a:r>
              <a:rPr lang="en-US" dirty="0" err="1" smtClean="0">
                <a:latin typeface="Arial Black" panose="020B0A04020102020204" pitchFamily="34" charset="0"/>
              </a:rPr>
              <a:t>Musyawarah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ialah</a:t>
            </a:r>
            <a:r>
              <a:rPr lang="en-US" dirty="0">
                <a:latin typeface="Arial Black" panose="020B0A04020102020204" pitchFamily="34" charset="0"/>
              </a:rPr>
              <a:t> proses </a:t>
            </a:r>
            <a:r>
              <a:rPr lang="en-US" dirty="0" err="1">
                <a:latin typeface="Arial Black" panose="020B0A04020102020204" pitchFamily="34" charset="0"/>
              </a:rPr>
              <a:t>berbincang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berunding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antara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dua</a:t>
            </a:r>
            <a:r>
              <a:rPr lang="en-US" dirty="0">
                <a:latin typeface="Arial Black" panose="020B0A04020102020204" pitchFamily="34" charset="0"/>
              </a:rPr>
              <a:t> orang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lebih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mengenai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sesuatu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persoalan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isu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masalah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bertujuan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mencapai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keputusan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terbaik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secara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bersama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Keputusan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hasil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musyawarah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selalunya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menguntungkan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banyak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pihak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kerana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melewati</a:t>
            </a:r>
            <a:r>
              <a:rPr lang="en-US" dirty="0">
                <a:latin typeface="Arial Black" panose="020B0A04020102020204" pitchFamily="34" charset="0"/>
              </a:rPr>
              <a:t> proses </a:t>
            </a:r>
            <a:r>
              <a:rPr lang="en-US" dirty="0" err="1">
                <a:latin typeface="Arial Black" panose="020B0A04020102020204" pitchFamily="34" charset="0"/>
              </a:rPr>
              <a:t>tukar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pendapat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saranan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antara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pelbagai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pihak</a:t>
            </a:r>
            <a:r>
              <a:rPr lang="en-US" dirty="0">
                <a:latin typeface="Arial Black" panose="020B0A040201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06" y="883930"/>
            <a:ext cx="10844284" cy="4351338"/>
          </a:xfrm>
        </p:spPr>
        <p:txBody>
          <a:bodyPr>
            <a:normAutofit/>
          </a:bodyPr>
          <a:lstStyle/>
          <a:p>
            <a:pPr marL="860425" lvl="0" indent="-860425" algn="just">
              <a:lnSpc>
                <a:spcPct val="15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17) 	</a:t>
            </a:r>
            <a:r>
              <a:rPr lang="en-US" dirty="0" err="1" smtClean="0">
                <a:latin typeface="Arial Black" panose="020B0A04020102020204" pitchFamily="34" charset="0"/>
              </a:rPr>
              <a:t>Sebagai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penjawat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awam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warga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</a:t>
            </a:r>
            <a:r>
              <a:rPr lang="en-US" dirty="0">
                <a:latin typeface="Arial Black" panose="020B0A04020102020204" pitchFamily="34" charset="0"/>
              </a:rPr>
              <a:t> JKM </a:t>
            </a:r>
            <a:r>
              <a:rPr lang="en-US" dirty="0" err="1">
                <a:latin typeface="Arial Black" panose="020B0A04020102020204" pitchFamily="34" charset="0"/>
              </a:rPr>
              <a:t>boleh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menyemarakkan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elemen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musyawarah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melalui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konsultasi</a:t>
            </a:r>
            <a:r>
              <a:rPr lang="en-US" dirty="0">
                <a:latin typeface="Arial Black" panose="020B0A04020102020204" pitchFamily="34" charset="0"/>
              </a:rPr>
              <a:t>, dialog, </a:t>
            </a:r>
            <a:r>
              <a:rPr lang="en-US" dirty="0" err="1">
                <a:latin typeface="Arial Black" panose="020B0A04020102020204" pitchFamily="34" charset="0"/>
              </a:rPr>
              <a:t>perkongsian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ilmu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warga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</a:t>
            </a:r>
            <a:r>
              <a:rPr lang="en-US" dirty="0">
                <a:latin typeface="Arial Black" panose="020B0A04020102020204" pitchFamily="34" charset="0"/>
              </a:rPr>
              <a:t> Jabatan yang </a:t>
            </a:r>
            <a:r>
              <a:rPr lang="en-US" dirty="0" err="1">
                <a:latin typeface="Arial Black" panose="020B0A04020102020204" pitchFamily="34" charset="0"/>
              </a:rPr>
              <a:t>berpengalaman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pihak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berkepentingan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Jabatan,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komuniti</a:t>
            </a:r>
            <a:r>
              <a:rPr lang="en-US" dirty="0">
                <a:latin typeface="Arial Black" panose="020B0A04020102020204" pitchFamily="34" charset="0"/>
              </a:rPr>
              <a:t> di </a:t>
            </a:r>
            <a:r>
              <a:rPr lang="en-US" dirty="0" err="1">
                <a:latin typeface="Arial Black" panose="020B0A04020102020204" pitchFamily="34" charset="0"/>
              </a:rPr>
              <a:t>pelbagai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peringkat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memerlukan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32" y="802043"/>
            <a:ext cx="11130887" cy="4834482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18"/>
            </a:pPr>
            <a:r>
              <a:rPr lang="en-US" dirty="0" err="1" smtClean="0">
                <a:latin typeface="Arial Black" panose="020B0A04020102020204" pitchFamily="34" charset="0"/>
              </a:rPr>
              <a:t>Latihan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mengenai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tatacara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etika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musyarawah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kepada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warga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</a:t>
            </a:r>
            <a:r>
              <a:rPr lang="en-US" dirty="0">
                <a:latin typeface="Arial Black" panose="020B0A04020102020204" pitchFamily="34" charset="0"/>
              </a:rPr>
              <a:t> Jabatan </a:t>
            </a:r>
            <a:r>
              <a:rPr lang="en-US" dirty="0" err="1">
                <a:latin typeface="Arial Black" panose="020B0A04020102020204" pitchFamily="34" charset="0"/>
              </a:rPr>
              <a:t>boleh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dilakukan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meningkatkan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tahap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keyakinan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mereka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kerana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musyawarah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berkesan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melibatkan</a:t>
            </a:r>
            <a:r>
              <a:rPr lang="en-US" dirty="0">
                <a:latin typeface="Arial Black" panose="020B0A04020102020204" pitchFamily="34" charset="0"/>
              </a:rPr>
              <a:t>  </a:t>
            </a:r>
            <a:r>
              <a:rPr lang="en-US" dirty="0" err="1">
                <a:latin typeface="Arial Black" panose="020B0A04020102020204" pitchFamily="34" charset="0"/>
              </a:rPr>
              <a:t>pihak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berkepentingan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terhadap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isu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seperti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berikut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378961"/>
            <a:ext cx="11089943" cy="5789827"/>
          </a:xfrm>
        </p:spPr>
        <p:txBody>
          <a:bodyPr>
            <a:normAutofit fontScale="85000" lnSpcReduction="10000"/>
          </a:bodyPr>
          <a:lstStyle/>
          <a:p>
            <a:pPr marL="863600" lvl="0" indent="-863600" algn="just">
              <a:lnSpc>
                <a:spcPct val="120000"/>
              </a:lnSpc>
              <a:buNone/>
            </a:pPr>
            <a:r>
              <a:rPr lang="en-US" sz="3100" b="1" dirty="0" err="1" smtClean="0">
                <a:latin typeface="Arial Black" panose="020B0A04020102020204" pitchFamily="34" charset="0"/>
              </a:rPr>
              <a:t>i</a:t>
            </a:r>
            <a:r>
              <a:rPr lang="en-US" sz="3100" b="1" dirty="0" smtClean="0">
                <a:latin typeface="Arial Black" panose="020B0A04020102020204" pitchFamily="34" charset="0"/>
              </a:rPr>
              <a:t>. 	</a:t>
            </a:r>
            <a:r>
              <a:rPr lang="en-US" sz="3100" b="1" u="sng" dirty="0" smtClean="0">
                <a:latin typeface="Arial Black" panose="020B0A04020102020204" pitchFamily="34" charset="0"/>
              </a:rPr>
              <a:t>Kumpulan </a:t>
            </a:r>
            <a:r>
              <a:rPr lang="en-US" sz="3100" b="1" u="sng" dirty="0" err="1" smtClean="0">
                <a:latin typeface="Arial Black" panose="020B0A04020102020204" pitchFamily="34" charset="0"/>
              </a:rPr>
              <a:t>Fokus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bagi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perbincangan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perkara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berkaitan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perancangan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dasar</a:t>
            </a:r>
            <a:r>
              <a:rPr lang="en-US" sz="3100" dirty="0" smtClean="0">
                <a:latin typeface="Arial Black" panose="020B0A04020102020204" pitchFamily="34" charset="0"/>
              </a:rPr>
              <a:t>;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en-US" sz="3100" dirty="0" smtClean="0">
              <a:latin typeface="Arial Black" panose="020B0A04020102020204" pitchFamily="34" charset="0"/>
            </a:endParaRPr>
          </a:p>
          <a:p>
            <a:pPr marL="914400" lvl="0" indent="-914400" algn="just">
              <a:lnSpc>
                <a:spcPct val="120000"/>
              </a:lnSpc>
              <a:buNone/>
            </a:pPr>
            <a:r>
              <a:rPr lang="en-US" sz="3100" b="1" dirty="0" smtClean="0">
                <a:latin typeface="Arial Black" panose="020B0A04020102020204" pitchFamily="34" charset="0"/>
              </a:rPr>
              <a:t>ii. 	</a:t>
            </a:r>
            <a:r>
              <a:rPr lang="en-US" sz="3100" b="1" u="sng" dirty="0" smtClean="0">
                <a:latin typeface="Arial Black" panose="020B0A04020102020204" pitchFamily="34" charset="0"/>
              </a:rPr>
              <a:t>Kumpulan </a:t>
            </a:r>
            <a:r>
              <a:rPr lang="en-US" sz="3100" b="1" u="sng" dirty="0" err="1" smtClean="0">
                <a:latin typeface="Arial Black" panose="020B0A04020102020204" pitchFamily="34" charset="0"/>
              </a:rPr>
              <a:t>Kerja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bagi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perbincangan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berhubungan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kaedah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pelaksanaan</a:t>
            </a:r>
            <a:r>
              <a:rPr lang="en-US" sz="3100" dirty="0" smtClean="0">
                <a:latin typeface="Arial Black" panose="020B0A04020102020204" pitchFamily="34" charset="0"/>
              </a:rPr>
              <a:t> program </a:t>
            </a:r>
            <a:r>
              <a:rPr lang="en-US" sz="3100" dirty="0" err="1" smtClean="0">
                <a:latin typeface="Arial Black" panose="020B0A04020102020204" pitchFamily="34" charset="0"/>
              </a:rPr>
              <a:t>atau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projek</a:t>
            </a:r>
            <a:r>
              <a:rPr lang="en-US" sz="3100" dirty="0" smtClean="0">
                <a:latin typeface="Arial Black" panose="020B0A04020102020204" pitchFamily="34" charset="0"/>
              </a:rPr>
              <a:t>; </a:t>
            </a:r>
            <a:r>
              <a:rPr lang="en-US" sz="3100" dirty="0" err="1" smtClean="0">
                <a:latin typeface="Arial Black" panose="020B0A04020102020204" pitchFamily="34" charset="0"/>
              </a:rPr>
              <a:t>dan</a:t>
            </a:r>
            <a:endParaRPr lang="en-US" sz="3100" dirty="0" smtClean="0">
              <a:latin typeface="Arial Black" panose="020B0A040201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en-US" sz="3100" dirty="0">
              <a:latin typeface="Arial Black" panose="020B0A04020102020204" pitchFamily="34" charset="0"/>
            </a:endParaRPr>
          </a:p>
          <a:p>
            <a:pPr marL="914400" lvl="0" indent="-914400" algn="just">
              <a:lnSpc>
                <a:spcPct val="120000"/>
              </a:lnSpc>
              <a:buNone/>
            </a:pPr>
            <a:r>
              <a:rPr lang="en-US" sz="3100" b="1" dirty="0" smtClean="0">
                <a:latin typeface="Arial Black" panose="020B0A04020102020204" pitchFamily="34" charset="0"/>
              </a:rPr>
              <a:t>iii. 	</a:t>
            </a:r>
            <a:r>
              <a:rPr lang="en-US" sz="3100" b="1" u="sng" dirty="0" err="1" smtClean="0">
                <a:latin typeface="Arial Black" panose="020B0A04020102020204" pitchFamily="34" charset="0"/>
              </a:rPr>
              <a:t>Persidangan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bagi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memaklumkan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amalan-amalan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terbaik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pelaksanaan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sesuatu</a:t>
            </a:r>
            <a:r>
              <a:rPr lang="en-US" sz="3100" dirty="0" smtClean="0">
                <a:latin typeface="Arial Black" panose="020B0A04020102020204" pitchFamily="34" charset="0"/>
              </a:rPr>
              <a:t> program </a:t>
            </a:r>
            <a:r>
              <a:rPr lang="en-US" sz="3100" dirty="0" err="1" smtClean="0">
                <a:latin typeface="Arial Black" panose="020B0A04020102020204" pitchFamily="34" charset="0"/>
              </a:rPr>
              <a:t>atau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 err="1" smtClean="0">
                <a:latin typeface="Arial Black" panose="020B0A04020102020204" pitchFamily="34" charset="0"/>
              </a:rPr>
              <a:t>projek</a:t>
            </a:r>
            <a:r>
              <a:rPr lang="en-US" sz="3100" dirty="0" smtClean="0">
                <a:latin typeface="Arial Black" panose="020B0A04020102020204" pitchFamily="34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en-US" sz="3100" dirty="0" smtClean="0">
              <a:latin typeface="Arial Black" panose="020B0A040201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3100" dirty="0" err="1" smtClean="0">
                <a:latin typeface="Arial Black" panose="020B0A04020102020204" pitchFamily="34" charset="0"/>
              </a:rPr>
              <a:t>YBrs</a:t>
            </a:r>
            <a:r>
              <a:rPr lang="en-US" sz="3100" dirty="0">
                <a:latin typeface="Arial Black" panose="020B0A04020102020204" pitchFamily="34" charset="0"/>
              </a:rPr>
              <a:t>. Dato</a:t>
            </a:r>
            <a:r>
              <a:rPr lang="en-US" sz="3100" dirty="0" smtClean="0">
                <a:latin typeface="Arial Black" panose="020B0A04020102020204" pitchFamily="34" charset="0"/>
              </a:rPr>
              <a:t>’/ </a:t>
            </a:r>
            <a:r>
              <a:rPr lang="en-US" sz="3100" dirty="0" err="1" smtClean="0">
                <a:latin typeface="Arial Black" panose="020B0A04020102020204" pitchFamily="34" charset="0"/>
              </a:rPr>
              <a:t>Doktor</a:t>
            </a:r>
            <a:r>
              <a:rPr lang="en-US" sz="3100" dirty="0" smtClean="0">
                <a:latin typeface="Arial Black" panose="020B0A04020102020204" pitchFamily="34" charset="0"/>
              </a:rPr>
              <a:t>/ Tuan-Tuan/ </a:t>
            </a:r>
            <a:r>
              <a:rPr lang="en-US" sz="3100" dirty="0" err="1" smtClean="0">
                <a:latin typeface="Arial Black" panose="020B0A04020102020204" pitchFamily="34" charset="0"/>
              </a:rPr>
              <a:t>Puan-Puan</a:t>
            </a:r>
            <a:r>
              <a:rPr lang="en-US" sz="3100" dirty="0" smtClean="0">
                <a:latin typeface="Arial Black" panose="020B0A04020102020204" pitchFamily="34" charset="0"/>
              </a:rPr>
              <a:t> </a:t>
            </a:r>
            <a:r>
              <a:rPr lang="en-US" sz="3100" dirty="0">
                <a:latin typeface="Arial Black" panose="020B0A04020102020204" pitchFamily="34" charset="0"/>
              </a:rPr>
              <a:t>yang </a:t>
            </a:r>
            <a:r>
              <a:rPr lang="en-US" sz="3100" dirty="0" err="1">
                <a:latin typeface="Arial Black" panose="020B0A04020102020204" pitchFamily="34" charset="0"/>
              </a:rPr>
              <a:t>dihormati</a:t>
            </a:r>
            <a:r>
              <a:rPr lang="en-US" sz="3100" dirty="0">
                <a:latin typeface="Arial Black" panose="020B0A04020102020204" pitchFamily="34" charset="0"/>
              </a:rPr>
              <a:t> </a:t>
            </a:r>
            <a:r>
              <a:rPr lang="en-US" sz="3100" dirty="0" err="1">
                <a:latin typeface="Arial Black" panose="020B0A04020102020204" pitchFamily="34" charset="0"/>
              </a:rPr>
              <a:t>sekalian</a:t>
            </a:r>
            <a:r>
              <a:rPr lang="en-US" sz="3100" dirty="0">
                <a:latin typeface="Arial Black" panose="020B0A04020102020204" pitchFamily="34" charset="0"/>
              </a:rPr>
              <a:t>,</a:t>
            </a:r>
            <a:endParaRPr lang="en-US" sz="3100" dirty="0" smtClean="0">
              <a:latin typeface="Arial Black" panose="020B0A040201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en-US" sz="3100" dirty="0" smtClean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447201"/>
            <a:ext cx="11546006" cy="603548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5900" b="1" dirty="0">
                <a:latin typeface="Arial Black" panose="020B0A04020102020204" pitchFamily="34" charset="0"/>
              </a:rPr>
              <a:t>PRINSIP 4: INSANIAH</a:t>
            </a:r>
            <a:endParaRPr lang="en-US" sz="5900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4500" dirty="0">
                <a:latin typeface="Arial Black" panose="020B0A04020102020204" pitchFamily="34" charset="0"/>
              </a:rPr>
              <a:t> </a:t>
            </a:r>
          </a:p>
          <a:p>
            <a:pPr marL="914400" lvl="0" indent="-914400" algn="just">
              <a:lnSpc>
                <a:spcPct val="150000"/>
              </a:lnSpc>
              <a:buAutoNum type="arabicParenR" startAt="19"/>
            </a:pPr>
            <a:r>
              <a:rPr lang="en-US" sz="5100" dirty="0" err="1" smtClean="0">
                <a:latin typeface="Arial Black" panose="020B0A04020102020204" pitchFamily="34" charset="0"/>
              </a:rPr>
              <a:t>Warga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kerja</a:t>
            </a:r>
            <a:r>
              <a:rPr lang="en-US" sz="5100" dirty="0">
                <a:latin typeface="Arial Black" panose="020B0A04020102020204" pitchFamily="34" charset="0"/>
              </a:rPr>
              <a:t> JKM yang </a:t>
            </a:r>
            <a:r>
              <a:rPr lang="en-US" sz="5100" dirty="0" err="1">
                <a:latin typeface="Arial Black" panose="020B0A04020102020204" pitchFamily="34" charset="0"/>
              </a:rPr>
              <a:t>cemerlang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merupakan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penjawat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awam</a:t>
            </a:r>
            <a:r>
              <a:rPr lang="en-US" sz="5100" dirty="0">
                <a:latin typeface="Arial Black" panose="020B0A04020102020204" pitchFamily="34" charset="0"/>
              </a:rPr>
              <a:t> yang </a:t>
            </a:r>
            <a:r>
              <a:rPr lang="en-US" sz="5100" dirty="0" err="1">
                <a:latin typeface="Arial Black" panose="020B0A04020102020204" pitchFamily="34" charset="0"/>
              </a:rPr>
              <a:t>seimbang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dari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sudut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kemanusiaan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rohani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jasmani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baik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akhlak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tingkah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laku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kepimpinan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melalui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teladan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kerja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berpasukan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sentiasa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bersedia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untuk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belajar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bagi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memperbaiki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diri</a:t>
            </a:r>
            <a:r>
              <a:rPr lang="en-US" sz="5100" dirty="0">
                <a:latin typeface="Arial Black" panose="020B0A04020102020204" pitchFamily="34" charset="0"/>
              </a:rPr>
              <a:t>. </a:t>
            </a:r>
            <a:endParaRPr lang="en-US" sz="5100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sz="5100" dirty="0" err="1" smtClean="0">
                <a:latin typeface="Arial Black" panose="020B0A04020102020204" pitchFamily="34" charset="0"/>
              </a:rPr>
              <a:t>Ini</a:t>
            </a:r>
            <a:r>
              <a:rPr lang="en-US" sz="5100" dirty="0" smtClean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kerana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pekerjaan</a:t>
            </a:r>
            <a:r>
              <a:rPr lang="en-US" sz="5100" dirty="0">
                <a:latin typeface="Arial Black" panose="020B0A04020102020204" pitchFamily="34" charset="0"/>
              </a:rPr>
              <a:t> yang </a:t>
            </a:r>
            <a:r>
              <a:rPr lang="en-US" sz="5100" dirty="0" err="1">
                <a:latin typeface="Arial Black" panose="020B0A04020102020204" pitchFamily="34" charset="0"/>
              </a:rPr>
              <a:t>dilakukan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bukanlah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semata-mata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untuk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meraih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pendapatan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pada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setiap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bulan</a:t>
            </a:r>
            <a:r>
              <a:rPr lang="en-US" sz="5100" dirty="0">
                <a:latin typeface="Arial Black" panose="020B0A04020102020204" pitchFamily="34" charset="0"/>
              </a:rPr>
              <a:t>, </a:t>
            </a:r>
            <a:r>
              <a:rPr lang="en-US" sz="5100" dirty="0" err="1">
                <a:latin typeface="Arial Black" panose="020B0A04020102020204" pitchFamily="34" charset="0"/>
              </a:rPr>
              <a:t>tetapi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menjadikan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pekerjaan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itu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sebagai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ibadah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untuk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mendapatkan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keberkatan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dan</a:t>
            </a:r>
            <a:r>
              <a:rPr lang="en-US" sz="5100" dirty="0">
                <a:latin typeface="Arial Black" panose="020B0A04020102020204" pitchFamily="34" charset="0"/>
              </a:rPr>
              <a:t> </a:t>
            </a:r>
            <a:r>
              <a:rPr lang="en-US" sz="5100" dirty="0" err="1">
                <a:latin typeface="Arial Black" panose="020B0A04020102020204" pitchFamily="34" charset="0"/>
              </a:rPr>
              <a:t>keredhaan</a:t>
            </a:r>
            <a:r>
              <a:rPr lang="en-US" sz="5100" dirty="0">
                <a:latin typeface="Arial Black" panose="020B0A04020102020204" pitchFamily="34" charset="0"/>
              </a:rPr>
              <a:t> Allah SWT.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19" y="406255"/>
            <a:ext cx="11526672" cy="6008191"/>
          </a:xfrm>
        </p:spPr>
        <p:txBody>
          <a:bodyPr>
            <a:noAutofit/>
          </a:bodyPr>
          <a:lstStyle/>
          <a:p>
            <a:pPr marL="860425" lvl="0" indent="-860425" algn="just">
              <a:lnSpc>
                <a:spcPct val="150000"/>
              </a:lnSpc>
              <a:buAutoNum type="arabicParenR" startAt="20"/>
            </a:pPr>
            <a:r>
              <a:rPr lang="en-US" sz="2600" dirty="0" err="1" smtClean="0">
                <a:latin typeface="Arial Black" panose="020B0A04020102020204" pitchFamily="34" charset="0"/>
              </a:rPr>
              <a:t>Justeru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bekerjalah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dengan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tekun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cekap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bersungguh-sungguh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cepat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berintegriti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dalam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melaksanakan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sesuatu</a:t>
            </a:r>
            <a:r>
              <a:rPr lang="en-US" sz="2600" dirty="0">
                <a:latin typeface="Arial Black" panose="020B0A04020102020204" pitchFamily="34" charset="0"/>
              </a:rPr>
              <a:t>  </a:t>
            </a:r>
            <a:r>
              <a:rPr lang="en-US" sz="2600" dirty="0" err="1">
                <a:latin typeface="Arial Black" panose="020B0A04020102020204" pitchFamily="34" charset="0"/>
              </a:rPr>
              <a:t>penghasilan</a:t>
            </a:r>
            <a:r>
              <a:rPr lang="en-US" sz="2600" dirty="0"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latin typeface="Arial Black" panose="020B0A04020102020204" pitchFamily="34" charset="0"/>
              </a:rPr>
              <a:t>bermutu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tinggi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berkualiti</a:t>
            </a:r>
            <a:r>
              <a:rPr lang="en-US" sz="2600" dirty="0">
                <a:latin typeface="Arial Black" panose="020B0A04020102020204" pitchFamily="34" charset="0"/>
              </a:rPr>
              <a:t>. 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sz="2600" dirty="0" err="1" smtClean="0">
                <a:latin typeface="Arial Black" panose="020B0A04020102020204" pitchFamily="34" charset="0"/>
              </a:rPr>
              <a:t>Pengabdian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diri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kita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kepada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Tuhan</a:t>
            </a:r>
            <a:r>
              <a:rPr lang="en-US" sz="2600" dirty="0"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latin typeface="Arial Black" panose="020B0A04020102020204" pitchFamily="34" charset="0"/>
              </a:rPr>
              <a:t>Maha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Pencipta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serta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menginfakkan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segala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kebaikan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kepada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seluruh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makhluk</a:t>
            </a:r>
            <a:r>
              <a:rPr lang="en-US" sz="2600" dirty="0">
                <a:latin typeface="Arial Black" panose="020B0A04020102020204" pitchFamily="34" charset="0"/>
              </a:rPr>
              <a:t> Allah SWT </a:t>
            </a:r>
            <a:r>
              <a:rPr lang="en-US" sz="2600" dirty="0" err="1">
                <a:latin typeface="Arial Black" panose="020B0A04020102020204" pitchFamily="34" charset="0"/>
              </a:rPr>
              <a:t>melalui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apa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sahaja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saluran</a:t>
            </a:r>
            <a:r>
              <a:rPr lang="en-US" sz="2600" dirty="0"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latin typeface="Arial Black" panose="020B0A04020102020204" pitchFamily="34" charset="0"/>
              </a:rPr>
              <a:t>dimiliki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baik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dari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segi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harta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ilmu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jiwa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raga, </a:t>
            </a:r>
            <a:r>
              <a:rPr lang="en-US" sz="2600" dirty="0" err="1">
                <a:latin typeface="Arial Black" panose="020B0A04020102020204" pitchFamily="34" charset="0"/>
              </a:rPr>
              <a:t>adalah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bertepatan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dengan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moto</a:t>
            </a:r>
            <a:r>
              <a:rPr lang="en-US" sz="2600" dirty="0">
                <a:latin typeface="Arial Black" panose="020B0A04020102020204" pitchFamily="34" charset="0"/>
              </a:rPr>
              <a:t> Jabatan </a:t>
            </a:r>
            <a:r>
              <a:rPr lang="en-US" sz="2600" dirty="0" err="1">
                <a:latin typeface="Arial Black" panose="020B0A04020102020204" pitchFamily="34" charset="0"/>
              </a:rPr>
              <a:t>iaitu</a:t>
            </a:r>
            <a:r>
              <a:rPr lang="en-US" sz="2600" dirty="0">
                <a:latin typeface="Arial Black" panose="020B0A04020102020204" pitchFamily="34" charset="0"/>
              </a:rPr>
              <a:t>  </a:t>
            </a:r>
            <a:r>
              <a:rPr lang="en-US" sz="2600" dirty="0" smtClean="0">
                <a:latin typeface="Arial Black" panose="020B0A04020102020204" pitchFamily="34" charset="0"/>
              </a:rPr>
              <a:t>“</a:t>
            </a:r>
            <a:r>
              <a:rPr lang="en-US" sz="2600" b="1" dirty="0" err="1" smtClean="0">
                <a:latin typeface="Arial Black" panose="020B0A04020102020204" pitchFamily="34" charset="0"/>
              </a:rPr>
              <a:t>Berkat</a:t>
            </a:r>
            <a:r>
              <a:rPr lang="en-US" sz="2600" b="1" dirty="0" smtClean="0">
                <a:latin typeface="Arial Black" panose="020B0A04020102020204" pitchFamily="34" charset="0"/>
              </a:rPr>
              <a:t> </a:t>
            </a:r>
            <a:r>
              <a:rPr lang="en-US" sz="2600" b="1" dirty="0" err="1">
                <a:latin typeface="Arial Black" panose="020B0A04020102020204" pitchFamily="34" charset="0"/>
              </a:rPr>
              <a:t>Berjasa</a:t>
            </a:r>
            <a:r>
              <a:rPr lang="en-US" sz="2600" dirty="0">
                <a:latin typeface="Arial Black" panose="020B0A04020102020204" pitchFamily="34" charset="0"/>
              </a:rPr>
              <a:t>”.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7" y="447200"/>
            <a:ext cx="11395881" cy="6090077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21"/>
            </a:pPr>
            <a:r>
              <a:rPr lang="en-US" dirty="0" err="1" smtClean="0">
                <a:latin typeface="Arial Black" panose="020B0A04020102020204" pitchFamily="34" charset="0"/>
              </a:rPr>
              <a:t>Oleh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hal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demikian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usaha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boleh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dilaksanakan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melalui</a:t>
            </a:r>
            <a:r>
              <a:rPr lang="en-US" dirty="0">
                <a:latin typeface="Arial Black" panose="020B0A04020102020204" pitchFamily="34" charset="0"/>
              </a:rPr>
              <a:t>: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1828800" lvl="0" indent="-914400" algn="just">
              <a:lnSpc>
                <a:spcPct val="150000"/>
              </a:lnSpc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i. </a:t>
            </a:r>
            <a:r>
              <a:rPr lang="en-US" b="1" u="sng" dirty="0" err="1" smtClean="0">
                <a:latin typeface="Arial Black" panose="020B0A04020102020204" pitchFamily="34" charset="0"/>
              </a:rPr>
              <a:t>Pemantapan</a:t>
            </a:r>
            <a:r>
              <a:rPr lang="en-US" b="1" u="sng" dirty="0" smtClean="0">
                <a:latin typeface="Arial Black" panose="020B0A04020102020204" pitchFamily="34" charset="0"/>
              </a:rPr>
              <a:t> </a:t>
            </a:r>
            <a:r>
              <a:rPr lang="en-US" b="1" u="sng" dirty="0" err="1">
                <a:latin typeface="Arial Black" panose="020B0A04020102020204" pitchFamily="34" charset="0"/>
              </a:rPr>
              <a:t>Kualiti</a:t>
            </a:r>
            <a:r>
              <a:rPr lang="en-US" b="1" u="sng" dirty="0">
                <a:latin typeface="Arial Black" panose="020B0A04020102020204" pitchFamily="34" charset="0"/>
              </a:rPr>
              <a:t> </a:t>
            </a:r>
            <a:r>
              <a:rPr lang="en-US" b="1" u="sng" dirty="0" err="1">
                <a:latin typeface="Arial Black" panose="020B0A04020102020204" pitchFamily="34" charset="0"/>
              </a:rPr>
              <a:t>Kerohanian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iaitu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melengkapkan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keluarga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ilmu</a:t>
            </a:r>
            <a:r>
              <a:rPr lang="en-US" dirty="0">
                <a:latin typeface="Arial Black" panose="020B0A04020102020204" pitchFamily="34" charset="0"/>
              </a:rPr>
              <a:t> agama, </a:t>
            </a:r>
            <a:r>
              <a:rPr lang="en-US" dirty="0" err="1">
                <a:latin typeface="Arial Black" panose="020B0A04020102020204" pitchFamily="34" charset="0"/>
              </a:rPr>
              <a:t>memulakan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rutin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harian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mengingati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kepentingan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bekerja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sebagai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ibadah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menganjurkan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kegiatan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ceramah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tazkirah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mingguan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atau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bulanan</a:t>
            </a:r>
            <a:r>
              <a:rPr lang="en-US" dirty="0">
                <a:latin typeface="Arial Black" panose="020B0A04020102020204" pitchFamily="34" charset="0"/>
              </a:rPr>
              <a:t> di </a:t>
            </a:r>
            <a:r>
              <a:rPr lang="en-US" dirty="0" err="1">
                <a:latin typeface="Arial Black" panose="020B0A04020102020204" pitchFamily="34" charset="0"/>
              </a:rPr>
              <a:t>pejabat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secara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berterusan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651916"/>
            <a:ext cx="11076296" cy="5380393"/>
          </a:xfrm>
        </p:spPr>
        <p:txBody>
          <a:bodyPr>
            <a:noAutofit/>
          </a:bodyPr>
          <a:lstStyle/>
          <a:p>
            <a:pPr marL="914400" lvl="4" indent="-91440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800" b="1" dirty="0" smtClean="0">
                <a:latin typeface="Arial Black" panose="020B0A04020102020204" pitchFamily="34" charset="0"/>
              </a:rPr>
              <a:t>ii. 	</a:t>
            </a:r>
            <a:r>
              <a:rPr lang="en-US" sz="2800" b="1" u="sng" dirty="0" err="1" smtClean="0">
                <a:latin typeface="Arial Black" panose="020B0A04020102020204" pitchFamily="34" charset="0"/>
              </a:rPr>
              <a:t>Pemantapan</a:t>
            </a:r>
            <a:r>
              <a:rPr lang="en-US" sz="2800" b="1" u="sng" dirty="0" smtClean="0">
                <a:latin typeface="Arial Black" panose="020B0A04020102020204" pitchFamily="34" charset="0"/>
              </a:rPr>
              <a:t> </a:t>
            </a:r>
            <a:r>
              <a:rPr lang="en-US" sz="2800" b="1" u="sng" dirty="0" err="1">
                <a:latin typeface="Arial Black" panose="020B0A04020102020204" pitchFamily="34" charset="0"/>
              </a:rPr>
              <a:t>Kualiti</a:t>
            </a:r>
            <a:r>
              <a:rPr lang="en-US" sz="2800" b="1" u="sng" dirty="0">
                <a:latin typeface="Arial Black" panose="020B0A04020102020204" pitchFamily="34" charset="0"/>
              </a:rPr>
              <a:t> </a:t>
            </a:r>
            <a:r>
              <a:rPr lang="en-US" sz="2800" b="1" u="sng" dirty="0" err="1">
                <a:latin typeface="Arial Black" panose="020B0A04020102020204" pitchFamily="34" charset="0"/>
              </a:rPr>
              <a:t>Jasmani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dengan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menggalakkan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keseimbangan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antara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kerjaya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keluarga</a:t>
            </a:r>
            <a:r>
              <a:rPr lang="en-US" sz="2800" dirty="0">
                <a:latin typeface="Arial Black" panose="020B0A04020102020204" pitchFamily="34" charset="0"/>
              </a:rPr>
              <a:t>, </a:t>
            </a:r>
            <a:r>
              <a:rPr lang="en-US" sz="2800" dirty="0" err="1">
                <a:latin typeface="Arial Black" panose="020B0A04020102020204" pitchFamily="34" charset="0"/>
              </a:rPr>
              <a:t>melibatkan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diri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dalam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aktiviti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kemasyarakatan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dalam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tempat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tinggal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masing-masing</a:t>
            </a:r>
            <a:r>
              <a:rPr lang="en-US" sz="2800" dirty="0">
                <a:latin typeface="Arial Black" panose="020B0A04020102020204" pitchFamily="34" charset="0"/>
              </a:rPr>
              <a:t>, </a:t>
            </a:r>
            <a:r>
              <a:rPr lang="en-US" sz="2800" dirty="0" err="1">
                <a:latin typeface="Arial Black" panose="020B0A04020102020204" pitchFamily="34" charset="0"/>
              </a:rPr>
              <a:t>membudayakan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kegiatan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riadah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selepas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waktu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pejabat</a:t>
            </a:r>
            <a:r>
              <a:rPr lang="en-US" sz="2800" dirty="0">
                <a:latin typeface="Arial Black" panose="020B0A04020102020204" pitchFamily="34" charset="0"/>
              </a:rPr>
              <a:t>, </a:t>
            </a:r>
            <a:r>
              <a:rPr lang="en-US" sz="2800" dirty="0" err="1">
                <a:latin typeface="Arial Black" panose="020B0A04020102020204" pitchFamily="34" charset="0"/>
              </a:rPr>
              <a:t>melaksanakan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pemeriksaan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kesihatan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menyeluruh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bagi</a:t>
            </a:r>
            <a:r>
              <a:rPr lang="en-US" sz="2800" dirty="0">
                <a:latin typeface="Arial Black" panose="020B0A04020102020204" pitchFamily="34" charset="0"/>
              </a:rPr>
              <a:t> yang </a:t>
            </a:r>
            <a:r>
              <a:rPr lang="en-US" sz="2800" dirty="0" err="1">
                <a:latin typeface="Arial Black" panose="020B0A04020102020204" pitchFamily="34" charset="0"/>
              </a:rPr>
              <a:t>berumur</a:t>
            </a:r>
            <a:r>
              <a:rPr lang="en-US" sz="2800" dirty="0">
                <a:latin typeface="Arial Black" panose="020B0A04020102020204" pitchFamily="34" charset="0"/>
              </a:rPr>
              <a:t> 40 </a:t>
            </a:r>
            <a:r>
              <a:rPr lang="en-US" sz="2800" dirty="0" err="1">
                <a:latin typeface="Arial Black" panose="020B0A04020102020204" pitchFamily="34" charset="0"/>
              </a:rPr>
              <a:t>tahun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atas</a:t>
            </a:r>
            <a:r>
              <a:rPr lang="en-US" sz="2800" dirty="0">
                <a:latin typeface="Arial Black" panose="020B0A04020102020204" pitchFamily="34" charset="0"/>
              </a:rPr>
              <a:t>, </a:t>
            </a:r>
            <a:r>
              <a:rPr lang="en-US" sz="2800" dirty="0" err="1">
                <a:latin typeface="Arial Black" panose="020B0A04020102020204" pitchFamily="34" charset="0"/>
              </a:rPr>
              <a:t>dan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mengamalkan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gaya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hidup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sihat</a:t>
            </a:r>
            <a:r>
              <a:rPr lang="en-US" sz="2800" dirty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907" y="420956"/>
            <a:ext cx="10839718" cy="597984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US" dirty="0" smtClean="0">
              <a:latin typeface="Arial Black" panose="020B0A04020102020204" pitchFamily="34" charset="0"/>
            </a:endParaRPr>
          </a:p>
          <a:p>
            <a:pPr marL="463550" indent="-463550" algn="just">
              <a:lnSpc>
                <a:spcPct val="150000"/>
              </a:lnSpc>
              <a:buAutoNum type="arabicParenR" startAt="4"/>
            </a:pPr>
            <a:r>
              <a:rPr lang="en-GB" dirty="0" err="1" smtClean="0">
                <a:latin typeface="Arial Black" panose="020B0A04020102020204" pitchFamily="34" charset="0"/>
              </a:rPr>
              <a:t>Pengarah-Pengarah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Bahagian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Pengarah-Pengarah</a:t>
            </a:r>
            <a:r>
              <a:rPr lang="en-GB" dirty="0">
                <a:latin typeface="Arial Black" panose="020B0A04020102020204" pitchFamily="34" charset="0"/>
              </a:rPr>
              <a:t> Negeri</a:t>
            </a:r>
            <a:r>
              <a:rPr lang="en-GB" dirty="0" smtClean="0">
                <a:latin typeface="Arial Black" panose="020B0A04020102020204" pitchFamily="34" charset="0"/>
              </a:rPr>
              <a:t>,</a:t>
            </a:r>
          </a:p>
          <a:p>
            <a:pPr marL="463550" indent="-463550" algn="just">
              <a:lnSpc>
                <a:spcPct val="150000"/>
              </a:lnSpc>
              <a:buAutoNum type="arabicParenR" startAt="4"/>
            </a:pPr>
            <a:r>
              <a:rPr lang="en-GB" dirty="0" err="1" smtClean="0">
                <a:latin typeface="Arial Black" panose="020B0A04020102020204" pitchFamily="34" charset="0"/>
              </a:rPr>
              <a:t>Seluruh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warga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kerja</a:t>
            </a:r>
            <a:r>
              <a:rPr lang="en-GB" dirty="0" smtClean="0">
                <a:latin typeface="Arial Black" panose="020B0A04020102020204" pitchFamily="34" charset="0"/>
              </a:rPr>
              <a:t> JKM </a:t>
            </a:r>
            <a:r>
              <a:rPr lang="en-GB" dirty="0" err="1" smtClean="0">
                <a:latin typeface="Arial Black" panose="020B0A04020102020204" pitchFamily="34" charset="0"/>
              </a:rPr>
              <a:t>Ibu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Pejabat</a:t>
            </a:r>
            <a:r>
              <a:rPr lang="en-GB" dirty="0" smtClean="0">
                <a:latin typeface="Arial Black" panose="020B0A04020102020204" pitchFamily="34" charset="0"/>
              </a:rPr>
              <a:t>, </a:t>
            </a:r>
            <a:r>
              <a:rPr lang="en-GB" dirty="0" err="1" smtClean="0">
                <a:latin typeface="Arial Black" panose="020B0A04020102020204" pitchFamily="34" charset="0"/>
              </a:rPr>
              <a:t>Cawangan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Putarajaya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dan</a:t>
            </a:r>
            <a:r>
              <a:rPr lang="en-GB" dirty="0" smtClean="0">
                <a:latin typeface="Arial Black" panose="020B0A04020102020204" pitchFamily="34" charset="0"/>
              </a:rPr>
              <a:t> PLPP Bangi,</a:t>
            </a:r>
          </a:p>
          <a:p>
            <a:pPr marL="463550" indent="-463550" algn="just">
              <a:lnSpc>
                <a:spcPct val="150000"/>
              </a:lnSpc>
              <a:buFont typeface="Arial" panose="020B0604020202020204" pitchFamily="34" charset="0"/>
              <a:buAutoNum type="arabicParenR" startAt="4"/>
            </a:pPr>
            <a:r>
              <a:rPr lang="en-GB" dirty="0" err="1" smtClean="0">
                <a:latin typeface="Arial Black" panose="020B0A04020102020204" pitchFamily="34" charset="0"/>
              </a:rPr>
              <a:t>Seterusnya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tuan-tuan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puan-puan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sidang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hadirin</a:t>
            </a:r>
            <a:r>
              <a:rPr lang="en-GB" dirty="0" smtClean="0">
                <a:latin typeface="Arial Black" panose="020B0A04020102020204" pitchFamily="34" charset="0"/>
              </a:rPr>
              <a:t> yang </a:t>
            </a:r>
            <a:r>
              <a:rPr lang="en-GB" dirty="0" err="1" smtClean="0">
                <a:latin typeface="Arial Black" panose="020B0A04020102020204" pitchFamily="34" charset="0"/>
              </a:rPr>
              <a:t>saya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hormati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sekalian</a:t>
            </a:r>
            <a:r>
              <a:rPr lang="en-GB" dirty="0" smtClean="0">
                <a:latin typeface="Arial Black" panose="020B0A04020102020204" pitchFamily="34" charset="0"/>
              </a:rPr>
              <a:t>.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just"/>
            <a:endParaRPr lang="en-GB" dirty="0" smtClean="0">
              <a:latin typeface="Arial Black" panose="020B0A04020102020204" pitchFamily="34" charset="0"/>
            </a:endParaRPr>
          </a:p>
          <a:p>
            <a:pPr algn="just"/>
            <a:endParaRPr lang="en-GB" dirty="0" smtClean="0">
              <a:latin typeface="Arial Black" panose="020B0A04020102020204" pitchFamily="34" charset="0"/>
            </a:endParaRPr>
          </a:p>
          <a:p>
            <a:pPr algn="just"/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Salam Sejahtera </a:t>
            </a:r>
            <a:r>
              <a:rPr lang="en-US" dirty="0" err="1" smtClean="0">
                <a:latin typeface="Arial Black" panose="020B0A04020102020204" pitchFamily="34" charset="0"/>
              </a:rPr>
              <a:t>dan</a:t>
            </a:r>
            <a:r>
              <a:rPr lang="en-US" dirty="0" smtClean="0">
                <a:latin typeface="Arial Black" panose="020B0A04020102020204" pitchFamily="34" charset="0"/>
              </a:rPr>
              <a:t> Salam 1 Kebajikan </a:t>
            </a:r>
            <a:r>
              <a:rPr lang="en-US" dirty="0" err="1" smtClean="0">
                <a:latin typeface="Arial Black" panose="020B0A04020102020204" pitchFamily="34" charset="0"/>
              </a:rPr>
              <a:t>buat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semua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warga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kerja</a:t>
            </a:r>
            <a:r>
              <a:rPr lang="en-US" dirty="0" smtClean="0">
                <a:latin typeface="Arial Black" panose="020B0A04020102020204" pitchFamily="34" charset="0"/>
              </a:rPr>
              <a:t> JKM.</a:t>
            </a:r>
          </a:p>
          <a:p>
            <a:pPr algn="just"/>
            <a:endParaRPr lang="en-US" dirty="0" smtClean="0">
              <a:latin typeface="Arial Black" panose="020B0A04020102020204" pitchFamily="34" charset="0"/>
            </a:endParaRPr>
          </a:p>
          <a:p>
            <a:pPr algn="just"/>
            <a:r>
              <a:rPr lang="en-US" dirty="0" err="1" smtClean="0">
                <a:latin typeface="Arial Black" panose="020B0A04020102020204" pitchFamily="34" charset="0"/>
              </a:rPr>
              <a:t>Terima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kasih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saudari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Ameillia</a:t>
            </a:r>
            <a:r>
              <a:rPr lang="en-US" dirty="0" smtClean="0">
                <a:latin typeface="Arial Black" panose="020B0A04020102020204" pitchFamily="34" charset="0"/>
              </a:rPr>
              <a:t> binti </a:t>
            </a:r>
            <a:r>
              <a:rPr lang="en-US" dirty="0" err="1" smtClean="0">
                <a:latin typeface="Arial Black" panose="020B0A04020102020204" pitchFamily="34" charset="0"/>
              </a:rPr>
              <a:t>Ariffin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pengacara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majlis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</a:p>
          <a:p>
            <a:pPr algn="just"/>
            <a:endParaRPr lang="en-US" dirty="0">
              <a:latin typeface="Arial Black" panose="020B0A04020102020204" pitchFamily="34" charset="0"/>
            </a:endParaRPr>
          </a:p>
          <a:p>
            <a:pPr algn="just"/>
            <a:endParaRPr lang="en-US" dirty="0" smtClean="0">
              <a:latin typeface="Arial Black" panose="020B0A04020102020204" pitchFamily="34" charset="0"/>
            </a:endParaRPr>
          </a:p>
          <a:p>
            <a:pPr algn="just"/>
            <a:endParaRPr lang="en-US" dirty="0" smtClean="0">
              <a:latin typeface="Arial Black" panose="020B0A04020102020204" pitchFamily="34" charset="0"/>
            </a:endParaRPr>
          </a:p>
          <a:p>
            <a:pPr algn="just"/>
            <a:endParaRPr lang="en-US" dirty="0"/>
          </a:p>
        </p:txBody>
      </p:sp>
      <p:pic>
        <p:nvPicPr>
          <p:cNvPr id="3076" name="Picture 3" descr="C:\Users\fatimahzuraidah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11" y="3558850"/>
            <a:ext cx="4971245" cy="62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7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93" y="406258"/>
            <a:ext cx="10953466" cy="6049133"/>
          </a:xfrm>
        </p:spPr>
        <p:txBody>
          <a:bodyPr>
            <a:noAutofit/>
          </a:bodyPr>
          <a:lstStyle/>
          <a:p>
            <a:pPr marL="863600" lvl="4" indent="-86360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500" b="1" dirty="0" smtClean="0">
                <a:latin typeface="Arial Black" panose="020B0A04020102020204" pitchFamily="34" charset="0"/>
              </a:rPr>
              <a:t>iii. 	</a:t>
            </a:r>
            <a:r>
              <a:rPr lang="en-US" sz="2500" b="1" u="sng" dirty="0" err="1" smtClean="0">
                <a:latin typeface="Arial Black" panose="020B0A04020102020204" pitchFamily="34" charset="0"/>
              </a:rPr>
              <a:t>Pemantapan</a:t>
            </a:r>
            <a:r>
              <a:rPr lang="en-US" sz="2500" b="1" u="sng" dirty="0" smtClean="0">
                <a:latin typeface="Arial Black" panose="020B0A04020102020204" pitchFamily="34" charset="0"/>
              </a:rPr>
              <a:t> </a:t>
            </a:r>
            <a:r>
              <a:rPr lang="en-US" sz="2500" b="1" u="sng" dirty="0" err="1">
                <a:latin typeface="Arial Black" panose="020B0A04020102020204" pitchFamily="34" charset="0"/>
              </a:rPr>
              <a:t>Budaya</a:t>
            </a:r>
            <a:r>
              <a:rPr lang="en-US" sz="2500" b="1" u="sng" dirty="0">
                <a:latin typeface="Arial Black" panose="020B0A04020102020204" pitchFamily="34" charset="0"/>
              </a:rPr>
              <a:t> </a:t>
            </a:r>
            <a:r>
              <a:rPr lang="en-US" sz="2500" b="1" u="sng" dirty="0" err="1">
                <a:latin typeface="Arial Black" panose="020B0A04020102020204" pitchFamily="34" charset="0"/>
              </a:rPr>
              <a:t>Kerja</a:t>
            </a:r>
            <a:r>
              <a:rPr lang="en-US" sz="2500" b="1" u="sng" dirty="0">
                <a:latin typeface="Arial Black" panose="020B0A04020102020204" pitchFamily="34" charset="0"/>
              </a:rPr>
              <a:t> </a:t>
            </a:r>
            <a:r>
              <a:rPr lang="en-US" sz="2500" b="1" u="sng" dirty="0" err="1">
                <a:latin typeface="Arial Black" panose="020B0A04020102020204" pitchFamily="34" charset="0"/>
              </a:rPr>
              <a:t>Cemerlang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iaitu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menerap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mengamalkan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budaya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ketepatan</a:t>
            </a:r>
            <a:r>
              <a:rPr lang="en-US" sz="2500" dirty="0">
                <a:latin typeface="Arial Black" panose="020B0A04020102020204" pitchFamily="34" charset="0"/>
              </a:rPr>
              <a:t> (</a:t>
            </a:r>
            <a:r>
              <a:rPr lang="en-US" sz="2500" i="1" dirty="0">
                <a:latin typeface="Arial Black" panose="020B0A04020102020204" pitchFamily="34" charset="0"/>
              </a:rPr>
              <a:t>precision culture</a:t>
            </a:r>
            <a:r>
              <a:rPr lang="en-US" sz="2500" dirty="0">
                <a:latin typeface="Arial Black" panose="020B0A04020102020204" pitchFamily="34" charset="0"/>
              </a:rPr>
              <a:t>) </a:t>
            </a:r>
            <a:r>
              <a:rPr lang="en-US" sz="2500" dirty="0" err="1">
                <a:latin typeface="Arial Black" panose="020B0A04020102020204" pitchFamily="34" charset="0"/>
              </a:rPr>
              <a:t>dan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kesegeraan</a:t>
            </a:r>
            <a:r>
              <a:rPr lang="en-US" sz="2500" dirty="0">
                <a:latin typeface="Arial Black" panose="020B0A04020102020204" pitchFamily="34" charset="0"/>
              </a:rPr>
              <a:t>, </a:t>
            </a:r>
            <a:r>
              <a:rPr lang="en-US" sz="2500" dirty="0" err="1">
                <a:latin typeface="Arial Black" panose="020B0A04020102020204" pitchFamily="34" charset="0"/>
              </a:rPr>
              <a:t>menjaga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hubungan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silaturahim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sesama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warga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kerja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dengan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mengelakkan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diri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daripada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budaya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fitnah-memfitnah</a:t>
            </a:r>
            <a:r>
              <a:rPr lang="en-US" sz="2500" dirty="0">
                <a:latin typeface="Arial Black" panose="020B0A04020102020204" pitchFamily="34" charset="0"/>
              </a:rPr>
              <a:t>, </a:t>
            </a:r>
            <a:r>
              <a:rPr lang="en-US" sz="2500" dirty="0" err="1">
                <a:latin typeface="Arial Black" panose="020B0A04020102020204" pitchFamily="34" charset="0"/>
              </a:rPr>
              <a:t>membudayakan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ilmu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mempraktikkan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pembelajaran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sepanjang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hayat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 smtClean="0">
                <a:latin typeface="Arial Black" panose="020B0A04020102020204" pitchFamily="34" charset="0"/>
              </a:rPr>
              <a:t>serta</a:t>
            </a:r>
            <a:r>
              <a:rPr lang="en-US" sz="2500" dirty="0" smtClean="0">
                <a:latin typeface="Arial Black" panose="020B0A04020102020204" pitchFamily="34" charset="0"/>
              </a:rPr>
              <a:t> </a:t>
            </a:r>
            <a:r>
              <a:rPr lang="en-US" sz="2500" dirty="0" err="1" smtClean="0">
                <a:latin typeface="Arial Black" panose="020B0A04020102020204" pitchFamily="34" charset="0"/>
              </a:rPr>
              <a:t>menanam</a:t>
            </a:r>
            <a:r>
              <a:rPr lang="en-US" sz="2500" dirty="0" smtClean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dalam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diri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sifat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empati</a:t>
            </a:r>
            <a:r>
              <a:rPr lang="en-US" sz="2500" dirty="0" smtClean="0">
                <a:latin typeface="Arial Black" panose="020B0A04020102020204" pitchFamily="34" charset="0"/>
              </a:rPr>
              <a:t>.</a:t>
            </a:r>
          </a:p>
          <a:p>
            <a:pPr marL="0" lvl="4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sz="2500" dirty="0" smtClean="0">
              <a:latin typeface="Arial Black" panose="020B0A04020102020204" pitchFamily="34" charset="0"/>
            </a:endParaRP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500" dirty="0" err="1" smtClean="0">
                <a:latin typeface="Arial Black" panose="020B0A04020102020204" pitchFamily="34" charset="0"/>
              </a:rPr>
              <a:t>YBrs</a:t>
            </a:r>
            <a:r>
              <a:rPr lang="en-US" sz="2500" dirty="0" smtClean="0">
                <a:latin typeface="Arial Black" panose="020B0A04020102020204" pitchFamily="34" charset="0"/>
              </a:rPr>
              <a:t>. Dato’/ </a:t>
            </a:r>
            <a:r>
              <a:rPr lang="en-US" sz="2500" dirty="0" err="1" smtClean="0">
                <a:latin typeface="Arial Black" panose="020B0A04020102020204" pitchFamily="34" charset="0"/>
              </a:rPr>
              <a:t>Doktor</a:t>
            </a:r>
            <a:r>
              <a:rPr lang="en-US" sz="2500" dirty="0" smtClean="0">
                <a:latin typeface="Arial Black" panose="020B0A04020102020204" pitchFamily="34" charset="0"/>
              </a:rPr>
              <a:t>/ Tuan-Tuan/ </a:t>
            </a:r>
            <a:r>
              <a:rPr lang="en-US" sz="2500" dirty="0" err="1" smtClean="0">
                <a:latin typeface="Arial Black" panose="020B0A04020102020204" pitchFamily="34" charset="0"/>
              </a:rPr>
              <a:t>Puan-Puan</a:t>
            </a:r>
            <a:r>
              <a:rPr lang="en-US" sz="2500" dirty="0" smtClean="0">
                <a:latin typeface="Arial Black" panose="020B0A04020102020204" pitchFamily="34" charset="0"/>
              </a:rPr>
              <a:t> yang </a:t>
            </a:r>
            <a:r>
              <a:rPr lang="en-US" sz="2500" dirty="0" err="1" smtClean="0">
                <a:latin typeface="Arial Black" panose="020B0A04020102020204" pitchFamily="34" charset="0"/>
              </a:rPr>
              <a:t>dihormati</a:t>
            </a:r>
            <a:r>
              <a:rPr lang="en-US" sz="2500" dirty="0" smtClean="0">
                <a:latin typeface="Arial Black" panose="020B0A04020102020204" pitchFamily="34" charset="0"/>
              </a:rPr>
              <a:t> </a:t>
            </a:r>
            <a:r>
              <a:rPr lang="en-US" sz="2500" dirty="0" err="1" smtClean="0">
                <a:latin typeface="Arial Black" panose="020B0A04020102020204" pitchFamily="34" charset="0"/>
              </a:rPr>
              <a:t>sekalian</a:t>
            </a:r>
            <a:r>
              <a:rPr lang="en-US" sz="2500" dirty="0" smtClean="0">
                <a:latin typeface="Arial Black" panose="020B0A04020102020204" pitchFamily="34" charset="0"/>
              </a:rPr>
              <a:t>,</a:t>
            </a:r>
            <a:br>
              <a:rPr lang="en-US" sz="2500" dirty="0" smtClean="0">
                <a:latin typeface="Arial Black" panose="020B0A04020102020204" pitchFamily="34" charset="0"/>
              </a:rPr>
            </a:br>
            <a:endParaRPr lang="en-US" sz="2500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597138"/>
            <a:ext cx="5991368" cy="83587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 </a:t>
            </a:r>
            <a:r>
              <a:rPr lang="en-US" sz="2800" dirty="0">
                <a:latin typeface="Arial Black" panose="020B0A04020102020204" pitchFamily="34" charset="0"/>
              </a:rPr>
              <a:t/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PRINSIP KELIMA: </a:t>
            </a:r>
            <a:r>
              <a:rPr lang="en-US" sz="2800" b="1" dirty="0" smtClean="0">
                <a:latin typeface="Arial Black" panose="020B0A04020102020204" pitchFamily="34" charset="0"/>
              </a:rPr>
              <a:t>KEKITAAN</a:t>
            </a:r>
            <a:br>
              <a:rPr lang="en-US" sz="2800" b="1" dirty="0" smtClean="0">
                <a:latin typeface="Arial Black" panose="020B0A04020102020204" pitchFamily="34" charset="0"/>
              </a:rPr>
            </a:b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796978"/>
            <a:ext cx="11068335" cy="4235332"/>
          </a:xfrm>
        </p:spPr>
        <p:txBody>
          <a:bodyPr>
            <a:normAutofit fontScale="77500" lnSpcReduction="20000"/>
          </a:bodyPr>
          <a:lstStyle/>
          <a:p>
            <a:pPr marL="914400" lvl="0" indent="-914400" algn="just">
              <a:lnSpc>
                <a:spcPct val="150000"/>
              </a:lnSpc>
              <a:buAutoNum type="arabicPeriod" startAt="22"/>
            </a:pPr>
            <a:r>
              <a:rPr lang="en-US" sz="3200" dirty="0" err="1" smtClean="0">
                <a:latin typeface="Arial Black" panose="020B0A04020102020204" pitchFamily="34" charset="0"/>
              </a:rPr>
              <a:t>Semangat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persaudaraan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bekerjasama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dalam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satu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pasukan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adalah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lambang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kekitaan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b="1" dirty="0" err="1">
                <a:latin typeface="Arial Black" panose="020B0A04020102020204" pitchFamily="34" charset="0"/>
              </a:rPr>
              <a:t>kita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warga</a:t>
            </a:r>
            <a:r>
              <a:rPr lang="en-US" sz="3200" b="1" dirty="0">
                <a:latin typeface="Arial Black" panose="020B0A04020102020204" pitchFamily="34" charset="0"/>
              </a:rPr>
              <a:t> JKM</a:t>
            </a:r>
            <a:r>
              <a:rPr lang="en-US" sz="3200" dirty="0">
                <a:latin typeface="Arial Black" panose="020B0A04020102020204" pitchFamily="34" charset="0"/>
              </a:rPr>
              <a:t>. 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860425" lvl="0" indent="0" algn="just">
              <a:lnSpc>
                <a:spcPct val="150000"/>
              </a:lnSpc>
              <a:buNone/>
            </a:pPr>
            <a:r>
              <a:rPr lang="en-US" sz="3200" dirty="0" err="1" smtClean="0">
                <a:latin typeface="Arial Black" panose="020B0A04020102020204" pitchFamily="34" charset="0"/>
              </a:rPr>
              <a:t>Komitmen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ini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dapat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dilihat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melalui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sikap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untuk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bekerja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dengan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bersungguh-sungguh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bertanggungjawab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berkorban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masa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tenaga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serta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sanggup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berkongsi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sumber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kepakaran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merentasi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bahagian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negeri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daerah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institusi</a:t>
            </a:r>
            <a:r>
              <a:rPr lang="en-US" sz="3200" dirty="0">
                <a:latin typeface="Arial Black" panose="020B0A04020102020204" pitchFamily="34" charset="0"/>
              </a:rPr>
              <a:t> JKM demi </a:t>
            </a:r>
            <a:r>
              <a:rPr lang="en-US" sz="3200" dirty="0" err="1">
                <a:latin typeface="Arial Black" panose="020B0A04020102020204" pitchFamily="34" charset="0"/>
              </a:rPr>
              <a:t>menjayakan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objektif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misi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visi</a:t>
            </a:r>
            <a:r>
              <a:rPr lang="en-US" sz="3200" dirty="0">
                <a:latin typeface="Arial Black" panose="020B0A04020102020204" pitchFamily="34" charset="0"/>
              </a:rPr>
              <a:t> Jabatan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80" y="501791"/>
            <a:ext cx="11253717" cy="5830770"/>
          </a:xfrm>
        </p:spPr>
        <p:txBody>
          <a:bodyPr>
            <a:normAutofit fontScale="92500" lnSpcReduction="20000"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23"/>
            </a:pPr>
            <a:r>
              <a:rPr lang="en-US" dirty="0" err="1" smtClean="0">
                <a:latin typeface="Arial Black" panose="020B0A04020102020204" pitchFamily="34" charset="0"/>
              </a:rPr>
              <a:t>Amalan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budaya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korporat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seperti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penyiaran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lagu</a:t>
            </a:r>
            <a:r>
              <a:rPr lang="en-US" dirty="0">
                <a:latin typeface="Arial Black" panose="020B0A04020102020204" pitchFamily="34" charset="0"/>
              </a:rPr>
              <a:t> Jabatan </a:t>
            </a: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b="1" dirty="0" err="1" smtClean="0">
                <a:latin typeface="Arial Black" panose="020B0A04020102020204" pitchFamily="34" charset="0"/>
              </a:rPr>
              <a:t>Bersatu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Untuk</a:t>
            </a:r>
            <a:r>
              <a:rPr lang="en-US" b="1" dirty="0">
                <a:latin typeface="Arial Black" panose="020B0A04020102020204" pitchFamily="34" charset="0"/>
              </a:rPr>
              <a:t> Kebajikan</a:t>
            </a:r>
            <a:r>
              <a:rPr lang="en-US" dirty="0">
                <a:latin typeface="Arial Black" panose="020B0A04020102020204" pitchFamily="34" charset="0"/>
              </a:rPr>
              <a:t>”, </a:t>
            </a:r>
            <a:r>
              <a:rPr lang="en-US" dirty="0" err="1">
                <a:latin typeface="Arial Black" panose="020B0A04020102020204" pitchFamily="34" charset="0"/>
              </a:rPr>
              <a:t>pemakaian</a:t>
            </a:r>
            <a:r>
              <a:rPr lang="en-US" dirty="0">
                <a:latin typeface="Arial Black" panose="020B0A04020102020204" pitchFamily="34" charset="0"/>
              </a:rPr>
              <a:t> logo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identiti</a:t>
            </a:r>
            <a:r>
              <a:rPr lang="en-US" dirty="0">
                <a:latin typeface="Arial Black" panose="020B0A04020102020204" pitchFamily="34" charset="0"/>
              </a:rPr>
              <a:t> Jabatan, </a:t>
            </a:r>
            <a:r>
              <a:rPr lang="en-US" dirty="0" err="1">
                <a:latin typeface="Arial Black" panose="020B0A04020102020204" pitchFamily="34" charset="0"/>
              </a:rPr>
              <a:t>dapat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membajai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menyemarakkan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semangat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kekitaan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bekerja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pasukan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secara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berterusan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Jadi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tanamlah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perasaan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saling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menghormati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mempercayai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menghargai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antara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sama</a:t>
            </a:r>
            <a:r>
              <a:rPr lang="en-US" dirty="0">
                <a:latin typeface="Arial Black" panose="020B0A04020102020204" pitchFamily="34" charset="0"/>
              </a:rPr>
              <a:t> lain.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Usahakanlah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menghilangkan</a:t>
            </a:r>
            <a:r>
              <a:rPr lang="en-US" dirty="0">
                <a:latin typeface="Arial Black" panose="020B0A04020102020204" pitchFamily="34" charset="0"/>
              </a:rPr>
              <a:t> rasa </a:t>
            </a:r>
            <a:r>
              <a:rPr lang="en-US" dirty="0" err="1">
                <a:latin typeface="Arial Black" panose="020B0A04020102020204" pitchFamily="34" charset="0"/>
              </a:rPr>
              <a:t>kekok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pergaulan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disebabkan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perbezaan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pangkat</a:t>
            </a:r>
            <a:r>
              <a:rPr lang="en-US" dirty="0">
                <a:latin typeface="Arial Black" panose="020B0A04020102020204" pitchFamily="34" charset="0"/>
              </a:rPr>
              <a:t>, skim </a:t>
            </a:r>
            <a:r>
              <a:rPr lang="en-US" dirty="0" err="1">
                <a:latin typeface="Arial Black" panose="020B0A04020102020204" pitchFamily="34" charset="0"/>
              </a:rPr>
              <a:t>perkhidmatan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tempat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bekerja</a:t>
            </a:r>
            <a:r>
              <a:rPr lang="en-US" dirty="0">
                <a:latin typeface="Arial Black" panose="020B0A040201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8" y="259306"/>
            <a:ext cx="11191166" cy="6373506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24"/>
            </a:pPr>
            <a:r>
              <a:rPr lang="en-US" sz="2600" dirty="0" err="1" smtClean="0">
                <a:latin typeface="Arial Black" panose="020B0A04020102020204" pitchFamily="34" charset="0"/>
              </a:rPr>
              <a:t>Sebaliknya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  <a:r>
              <a:rPr lang="en-US" sz="2600" dirty="0" err="1">
                <a:latin typeface="Arial Black" panose="020B0A04020102020204" pitchFamily="34" charset="0"/>
              </a:rPr>
              <a:t>amalkanlah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pendekatan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budaya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kerja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baharu</a:t>
            </a:r>
            <a:r>
              <a:rPr lang="en-US" sz="2600" dirty="0"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latin typeface="Arial Black" panose="020B0A04020102020204" pitchFamily="34" charset="0"/>
              </a:rPr>
              <a:t>merentasi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jabatan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agensi</a:t>
            </a:r>
            <a:r>
              <a:rPr lang="en-US" sz="2600" dirty="0">
                <a:latin typeface="Arial Black" panose="020B0A04020102020204" pitchFamily="34" charset="0"/>
              </a:rPr>
              <a:t> di </a:t>
            </a:r>
            <a:r>
              <a:rPr lang="en-US" sz="2600" dirty="0" err="1">
                <a:latin typeface="Arial Black" panose="020B0A04020102020204" pitchFamily="34" charset="0"/>
              </a:rPr>
              <a:t>bawah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Strategi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Lautan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Biru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Kebangsaan</a:t>
            </a:r>
            <a:r>
              <a:rPr lang="en-US" sz="2600" dirty="0" smtClean="0">
                <a:latin typeface="Arial Black" panose="020B0A04020102020204" pitchFamily="34" charset="0"/>
              </a:rPr>
              <a:t> (</a:t>
            </a:r>
            <a:r>
              <a:rPr lang="en-US" sz="2600" dirty="0">
                <a:latin typeface="Arial Black" panose="020B0A04020102020204" pitchFamily="34" charset="0"/>
              </a:rPr>
              <a:t>NBOS) </a:t>
            </a:r>
            <a:r>
              <a:rPr lang="en-US" sz="2600" dirty="0" err="1">
                <a:latin typeface="Arial Black" panose="020B0A04020102020204" pitchFamily="34" charset="0"/>
              </a:rPr>
              <a:t>melalui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perkongsian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sumber</a:t>
            </a:r>
            <a:r>
              <a:rPr lang="en-US" sz="2600" dirty="0">
                <a:latin typeface="Arial Black" panose="020B0A04020102020204" pitchFamily="34" charset="0"/>
              </a:rPr>
              <a:t>, data, </a:t>
            </a:r>
            <a:r>
              <a:rPr lang="en-US" sz="2600" dirty="0" err="1">
                <a:latin typeface="Arial Black" panose="020B0A04020102020204" pitchFamily="34" charset="0"/>
              </a:rPr>
              <a:t>amalan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terbaik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dan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kepakaran</a:t>
            </a:r>
            <a:r>
              <a:rPr lang="en-US" sz="2600" dirty="0"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latin typeface="Arial Black" panose="020B0A04020102020204" pitchFamily="34" charset="0"/>
              </a:rPr>
              <a:t>berteraskan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kepada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prinsip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b="1" dirty="0" err="1">
                <a:latin typeface="Arial Black" panose="020B0A04020102020204" pitchFamily="34" charset="0"/>
              </a:rPr>
              <a:t>Impak</a:t>
            </a:r>
            <a:r>
              <a:rPr lang="en-US" sz="2600" b="1" dirty="0">
                <a:latin typeface="Arial Black" panose="020B0A04020102020204" pitchFamily="34" charset="0"/>
              </a:rPr>
              <a:t> Yang </a:t>
            </a:r>
            <a:r>
              <a:rPr lang="en-US" sz="2600" b="1" dirty="0" err="1">
                <a:latin typeface="Arial Black" panose="020B0A04020102020204" pitchFamily="34" charset="0"/>
              </a:rPr>
              <a:t>Positif</a:t>
            </a:r>
            <a:r>
              <a:rPr lang="en-US" sz="2600" b="1" dirty="0">
                <a:latin typeface="Arial Black" panose="020B0A04020102020204" pitchFamily="34" charset="0"/>
              </a:rPr>
              <a:t>, Kos Minimum, </a:t>
            </a:r>
            <a:r>
              <a:rPr lang="en-US" sz="2600" b="1" dirty="0" err="1">
                <a:latin typeface="Arial Black" panose="020B0A04020102020204" pitchFamily="34" charset="0"/>
              </a:rPr>
              <a:t>Pelaksanaan</a:t>
            </a:r>
            <a:r>
              <a:rPr lang="en-US" sz="2600" b="1" dirty="0">
                <a:latin typeface="Arial Black" panose="020B0A04020102020204" pitchFamily="34" charset="0"/>
              </a:rPr>
              <a:t> </a:t>
            </a:r>
            <a:r>
              <a:rPr lang="en-US" sz="2600" b="1" dirty="0" err="1">
                <a:latin typeface="Arial Black" panose="020B0A04020102020204" pitchFamily="34" charset="0"/>
              </a:rPr>
              <a:t>Pantas</a:t>
            </a:r>
            <a:r>
              <a:rPr lang="en-US" sz="2600" b="1" dirty="0">
                <a:latin typeface="Arial Black" panose="020B0A04020102020204" pitchFamily="34" charset="0"/>
              </a:rPr>
              <a:t>, </a:t>
            </a:r>
            <a:r>
              <a:rPr lang="en-US" sz="2600" b="1" dirty="0" err="1">
                <a:latin typeface="Arial Black" panose="020B0A04020102020204" pitchFamily="34" charset="0"/>
              </a:rPr>
              <a:t>dan</a:t>
            </a:r>
            <a:r>
              <a:rPr lang="en-US" sz="2600" b="1" dirty="0">
                <a:latin typeface="Arial Black" panose="020B0A04020102020204" pitchFamily="34" charset="0"/>
              </a:rPr>
              <a:t> </a:t>
            </a:r>
            <a:r>
              <a:rPr lang="en-US" sz="2600" b="1" dirty="0" err="1">
                <a:latin typeface="Arial Black" panose="020B0A04020102020204" pitchFamily="34" charset="0"/>
              </a:rPr>
              <a:t>Perubahan</a:t>
            </a:r>
            <a:r>
              <a:rPr lang="en-US" sz="2600" b="1" dirty="0">
                <a:latin typeface="Arial Black" panose="020B0A04020102020204" pitchFamily="34" charset="0"/>
              </a:rPr>
              <a:t> </a:t>
            </a:r>
            <a:r>
              <a:rPr lang="en-US" sz="2600" b="1" dirty="0" err="1">
                <a:latin typeface="Arial Black" panose="020B0A04020102020204" pitchFamily="34" charset="0"/>
              </a:rPr>
              <a:t>Mampan</a:t>
            </a:r>
            <a:r>
              <a:rPr lang="en-US" sz="2600" b="1" dirty="0" smtClean="0">
                <a:latin typeface="Arial Black" panose="020B0A04020102020204" pitchFamily="34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600" dirty="0" smtClean="0">
              <a:latin typeface="Arial Black" panose="020B0A040201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600" dirty="0" err="1" smtClean="0">
                <a:latin typeface="Arial Black" panose="020B0A04020102020204" pitchFamily="34" charset="0"/>
              </a:rPr>
              <a:t>YBrs</a:t>
            </a:r>
            <a:r>
              <a:rPr lang="en-US" sz="2600" dirty="0">
                <a:latin typeface="Arial Black" panose="020B0A04020102020204" pitchFamily="34" charset="0"/>
              </a:rPr>
              <a:t>. Dato</a:t>
            </a:r>
            <a:r>
              <a:rPr lang="en-US" sz="2600" dirty="0" smtClean="0">
                <a:latin typeface="Arial Black" panose="020B0A04020102020204" pitchFamily="34" charset="0"/>
              </a:rPr>
              <a:t>’/ </a:t>
            </a:r>
            <a:r>
              <a:rPr lang="en-US" sz="2600" dirty="0" err="1" smtClean="0">
                <a:latin typeface="Arial Black" panose="020B0A04020102020204" pitchFamily="34" charset="0"/>
              </a:rPr>
              <a:t>Doktor</a:t>
            </a:r>
            <a:r>
              <a:rPr lang="en-US" sz="2600" dirty="0" smtClean="0">
                <a:latin typeface="Arial Black" panose="020B0A04020102020204" pitchFamily="34" charset="0"/>
              </a:rPr>
              <a:t>/ Tuan-Tuan/ </a:t>
            </a:r>
            <a:r>
              <a:rPr lang="en-US" sz="2600" dirty="0" err="1" smtClean="0">
                <a:latin typeface="Arial Black" panose="020B0A04020102020204" pitchFamily="34" charset="0"/>
              </a:rPr>
              <a:t>Puan-Puan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>
                <a:latin typeface="Arial Black" panose="020B0A04020102020204" pitchFamily="34" charset="0"/>
              </a:rPr>
              <a:t>yang </a:t>
            </a:r>
            <a:r>
              <a:rPr lang="en-US" sz="2600" dirty="0" err="1">
                <a:latin typeface="Arial Black" panose="020B0A04020102020204" pitchFamily="34" charset="0"/>
              </a:rPr>
              <a:t>dihormati</a:t>
            </a:r>
            <a:r>
              <a:rPr lang="en-US" sz="2600" dirty="0">
                <a:latin typeface="Arial Black" panose="020B0A04020102020204" pitchFamily="34" charset="0"/>
              </a:rPr>
              <a:t> </a:t>
            </a:r>
            <a:r>
              <a:rPr lang="en-US" sz="2600" dirty="0" err="1">
                <a:latin typeface="Arial Black" panose="020B0A04020102020204" pitchFamily="34" charset="0"/>
              </a:rPr>
              <a:t>sekalian</a:t>
            </a:r>
            <a:r>
              <a:rPr lang="en-US" sz="2600" dirty="0">
                <a:latin typeface="Arial Black" panose="020B0A04020102020204" pitchFamily="34" charset="0"/>
              </a:rPr>
              <a:t>,</a:t>
            </a:r>
            <a:br>
              <a:rPr lang="en-US" sz="2600" dirty="0">
                <a:latin typeface="Arial Black" panose="020B0A04020102020204" pitchFamily="34" charset="0"/>
              </a:rPr>
            </a:br>
            <a:endParaRPr lang="en-US" sz="26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8" y="155883"/>
            <a:ext cx="11353232" cy="141360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 </a:t>
            </a:r>
            <a:r>
              <a:rPr lang="en-US" sz="2800" b="1" dirty="0" smtClean="0">
                <a:latin typeface="Arial Black" panose="020B0A04020102020204" pitchFamily="34" charset="0"/>
              </a:rPr>
              <a:t>PRINSIP </a:t>
            </a:r>
            <a:r>
              <a:rPr lang="en-US" sz="2800" b="1" dirty="0">
                <a:latin typeface="Arial Black" panose="020B0A04020102020204" pitchFamily="34" charset="0"/>
              </a:rPr>
              <a:t>KEENAM: KERJASAMA </a:t>
            </a:r>
            <a:r>
              <a:rPr lang="en-US" sz="2800" b="1" dirty="0" smtClean="0">
                <a:latin typeface="Arial Black" panose="020B0A04020102020204" pitchFamily="34" charset="0"/>
              </a:rPr>
              <a:t>PERKHIDMATAN AWAM</a:t>
            </a:r>
            <a:r>
              <a:rPr lang="en-US" sz="2800" b="1" dirty="0">
                <a:latin typeface="Arial Black" panose="020B0A04020102020204" pitchFamily="34" charset="0"/>
              </a:rPr>
              <a:t>, SWASTA, DAN BADAN BUKAN KERAJAAN (NGO</a:t>
            </a:r>
            <a:r>
              <a:rPr lang="en-US" sz="2800" b="1" dirty="0" smtClean="0">
                <a:latin typeface="Arial Black" panose="020B0A04020102020204" pitchFamily="34" charset="0"/>
              </a:rPr>
              <a:t>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8" y="1569492"/>
            <a:ext cx="11353232" cy="4781244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25"/>
            </a:pPr>
            <a:r>
              <a:rPr lang="en-US" sz="2400" dirty="0" err="1" smtClean="0">
                <a:latin typeface="Arial Black" panose="020B0A04020102020204" pitchFamily="34" charset="0"/>
              </a:rPr>
              <a:t>Kerjasama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penglibatan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antara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kerajaan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swasta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badan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bukan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kerajaan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amatlah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penting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dalam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menjayakan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sesuatu</a:t>
            </a:r>
            <a:r>
              <a:rPr lang="en-US" sz="2400" dirty="0">
                <a:latin typeface="Arial Black" panose="020B0A04020102020204" pitchFamily="34" charset="0"/>
              </a:rPr>
              <a:t> program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projek</a:t>
            </a:r>
            <a:r>
              <a:rPr lang="en-US" sz="2400" dirty="0">
                <a:latin typeface="Arial Black" panose="020B0A04020102020204" pitchFamily="34" charset="0"/>
              </a:rPr>
              <a:t> yang </a:t>
            </a:r>
            <a:r>
              <a:rPr lang="en-US" sz="2400" dirty="0" err="1">
                <a:latin typeface="Arial Black" panose="020B0A04020102020204" pitchFamily="34" charset="0"/>
              </a:rPr>
              <a:t>memberi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manfaat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kepada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masyarakat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Arial Black" panose="020B0A04020102020204" pitchFamily="34" charset="0"/>
              </a:rPr>
              <a:t>Gandingan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kerjasama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ketiga-tiga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pihak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ini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perlu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dalam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membentuk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kesepakatan</a:t>
            </a:r>
            <a:r>
              <a:rPr lang="en-US" sz="2400" dirty="0">
                <a:latin typeface="Arial Black" panose="020B0A04020102020204" pitchFamily="34" charset="0"/>
              </a:rPr>
              <a:t>, rasa </a:t>
            </a:r>
            <a:r>
              <a:rPr lang="en-US" sz="2400" dirty="0" err="1">
                <a:latin typeface="Arial Black" panose="020B0A04020102020204" pitchFamily="34" charset="0"/>
              </a:rPr>
              <a:t>sepemilikan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“</a:t>
            </a:r>
            <a:r>
              <a:rPr lang="en-US" sz="2400" b="1" dirty="0" smtClean="0">
                <a:latin typeface="Arial Black" panose="020B0A04020102020204" pitchFamily="34" charset="0"/>
              </a:rPr>
              <a:t>Kebajikan </a:t>
            </a:r>
            <a:r>
              <a:rPr lang="en-US" sz="2400" b="1" dirty="0" err="1">
                <a:latin typeface="Arial Black" panose="020B0A04020102020204" pitchFamily="34" charset="0"/>
              </a:rPr>
              <a:t>Tanggungjawab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Bersama</a:t>
            </a:r>
            <a:r>
              <a:rPr lang="en-US" sz="2400" b="1" dirty="0">
                <a:latin typeface="Arial Black" panose="020B0A04020102020204" pitchFamily="34" charset="0"/>
              </a:rPr>
              <a:t>”</a:t>
            </a:r>
            <a:r>
              <a:rPr lang="en-US" sz="2400" dirty="0">
                <a:latin typeface="Arial Black" panose="020B0A04020102020204" pitchFamily="34" charset="0"/>
              </a:rPr>
              <a:t>.  </a:t>
            </a:r>
            <a:r>
              <a:rPr lang="en-US" sz="2400" dirty="0" err="1">
                <a:latin typeface="Arial Black" panose="020B0A04020102020204" pitchFamily="34" charset="0"/>
              </a:rPr>
              <a:t>Contohnya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seperti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Kembara</a:t>
            </a:r>
            <a:r>
              <a:rPr lang="en-US" sz="2400" dirty="0">
                <a:latin typeface="Arial Black" panose="020B0A04020102020204" pitchFamily="34" charset="0"/>
              </a:rPr>
              <a:t> Kebajikan, V2I, Home Helps, PAWE, PDK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lain-lain.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242483"/>
            <a:ext cx="11477767" cy="6117373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50000"/>
              </a:lnSpc>
              <a:buAutoNum type="arabicParenR" startAt="26"/>
            </a:pPr>
            <a:r>
              <a:rPr lang="en-GB" dirty="0" err="1" smtClean="0">
                <a:latin typeface="Arial Black" panose="020B0A04020102020204" pitchFamily="34" charset="0"/>
              </a:rPr>
              <a:t>Penekanan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kepada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keenam-enam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prinsip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ini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adalah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usaha</a:t>
            </a:r>
            <a:r>
              <a:rPr lang="en-GB" dirty="0">
                <a:latin typeface="Arial Black" panose="020B0A04020102020204" pitchFamily="34" charset="0"/>
              </a:rPr>
              <a:t> yang </a:t>
            </a:r>
            <a:r>
              <a:rPr lang="en-GB" dirty="0" err="1">
                <a:latin typeface="Arial Black" panose="020B0A04020102020204" pitchFamily="34" charset="0"/>
              </a:rPr>
              <a:t>perlu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dibuat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oleh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semua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warga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kerja</a:t>
            </a:r>
            <a:r>
              <a:rPr lang="en-GB" dirty="0">
                <a:latin typeface="Arial Black" panose="020B0A04020102020204" pitchFamily="34" charset="0"/>
              </a:rPr>
              <a:t> JKM </a:t>
            </a:r>
            <a:r>
              <a:rPr lang="en-GB" dirty="0" err="1">
                <a:latin typeface="Arial Black" panose="020B0A04020102020204" pitchFamily="34" charset="0"/>
              </a:rPr>
              <a:t>dalam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smtClean="0">
                <a:latin typeface="Arial Black" panose="020B0A04020102020204" pitchFamily="34" charset="0"/>
              </a:rPr>
              <a:t>“</a:t>
            </a:r>
            <a:r>
              <a:rPr lang="en-GB" dirty="0" err="1" smtClean="0">
                <a:latin typeface="Arial Black" panose="020B0A04020102020204" pitchFamily="34" charset="0"/>
              </a:rPr>
              <a:t>Merakyatkan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Perkhidmatan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smtClean="0">
                <a:latin typeface="Arial Black" panose="020B0A04020102020204" pitchFamily="34" charset="0"/>
              </a:rPr>
              <a:t>Kebajikan” </a:t>
            </a:r>
            <a:r>
              <a:rPr lang="en-GB" dirty="0" err="1">
                <a:latin typeface="Arial Black" panose="020B0A04020102020204" pitchFamily="34" charset="0"/>
              </a:rPr>
              <a:t>selaras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dengan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peningkatan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ekspektasi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pelanggan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perubahan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persekitaran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perkembangan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teknologi</a:t>
            </a:r>
            <a:r>
              <a:rPr lang="en-GB" dirty="0">
                <a:latin typeface="Arial Black" panose="020B0A04020102020204" pitchFamily="34" charset="0"/>
              </a:rPr>
              <a:t>. </a:t>
            </a:r>
            <a:endParaRPr lang="en-GB" dirty="0" smtClean="0">
              <a:latin typeface="Arial Black" panose="020B0A04020102020204" pitchFamily="34" charset="0"/>
            </a:endParaRP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GB" dirty="0" err="1" smtClean="0">
                <a:latin typeface="Arial Black" panose="020B0A04020102020204" pitchFamily="34" charset="0"/>
              </a:rPr>
              <a:t>Diharapkan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>
                <a:latin typeface="Arial Black" panose="020B0A04020102020204" pitchFamily="34" charset="0"/>
              </a:rPr>
              <a:t>JKM </a:t>
            </a:r>
            <a:r>
              <a:rPr lang="en-GB" dirty="0" err="1">
                <a:latin typeface="Arial Black" panose="020B0A04020102020204" pitchFamily="34" charset="0"/>
              </a:rPr>
              <a:t>akan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sentiasa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relevan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merentasi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masa</a:t>
            </a:r>
            <a:r>
              <a:rPr lang="en-GB" dirty="0">
                <a:latin typeface="Arial Black" panose="020B0A04020102020204" pitchFamily="34" charset="0"/>
              </a:rPr>
              <a:t>, di </a:t>
            </a:r>
            <a:r>
              <a:rPr lang="en-GB" dirty="0" err="1">
                <a:latin typeface="Arial Black" panose="020B0A04020102020204" pitchFamily="34" charset="0"/>
              </a:rPr>
              <a:t>mana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kehadirannya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dirasai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ketiadaannya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dicari-cari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kehilangannya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akan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diratapi</a:t>
            </a:r>
            <a:r>
              <a:rPr lang="en-GB" dirty="0">
                <a:latin typeface="Arial Black" panose="020B0A04020102020204" pitchFamily="34" charset="0"/>
              </a:rPr>
              <a:t>. 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5" y="365125"/>
            <a:ext cx="10958015" cy="13255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 Black" panose="020B0A04020102020204" pitchFamily="34" charset="0"/>
              </a:rPr>
              <a:t>YBrs</a:t>
            </a:r>
            <a:r>
              <a:rPr lang="en-US" sz="2400" dirty="0" smtClean="0">
                <a:latin typeface="Arial Black" panose="020B0A04020102020204" pitchFamily="34" charset="0"/>
              </a:rPr>
              <a:t>. Dato’/ </a:t>
            </a:r>
            <a:r>
              <a:rPr lang="en-US" sz="2400" dirty="0" err="1" smtClean="0">
                <a:latin typeface="Arial Black" panose="020B0A04020102020204" pitchFamily="34" charset="0"/>
              </a:rPr>
              <a:t>Doktor</a:t>
            </a:r>
            <a:r>
              <a:rPr lang="en-US" sz="2400" dirty="0" smtClean="0">
                <a:latin typeface="Arial Black" panose="020B0A04020102020204" pitchFamily="34" charset="0"/>
              </a:rPr>
              <a:t>/ Tuan-Tuan/ </a:t>
            </a:r>
            <a:r>
              <a:rPr lang="en-US" sz="2400" dirty="0" err="1" smtClean="0">
                <a:latin typeface="Arial Black" panose="020B0A04020102020204" pitchFamily="34" charset="0"/>
              </a:rPr>
              <a:t>Puan-Puan</a:t>
            </a:r>
            <a:r>
              <a:rPr lang="en-US" sz="2400" dirty="0" smtClean="0">
                <a:latin typeface="Arial Black" panose="020B0A04020102020204" pitchFamily="34" charset="0"/>
              </a:rPr>
              <a:t> yang </a:t>
            </a:r>
            <a:r>
              <a:rPr lang="en-US" sz="2400" dirty="0" err="1" smtClean="0">
                <a:latin typeface="Arial Black" panose="020B0A04020102020204" pitchFamily="34" charset="0"/>
              </a:rPr>
              <a:t>dihormati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sekalian</a:t>
            </a:r>
            <a:r>
              <a:rPr lang="en-US" sz="2400" dirty="0" smtClean="0">
                <a:latin typeface="Arial Black" panose="020B0A04020102020204" pitchFamily="34" charset="0"/>
              </a:rPr>
              <a:t>,</a:t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b="1" dirty="0" smtClean="0">
                <a:latin typeface="Arial Black" panose="020B0A04020102020204" pitchFamily="34" charset="0"/>
              </a:rPr>
              <a:t> </a:t>
            </a:r>
            <a:r>
              <a:rPr lang="en-US" sz="2400" dirty="0" smtClean="0"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GB" sz="2400" b="1" dirty="0" smtClean="0">
                <a:latin typeface="Arial Black" panose="020B0A04020102020204" pitchFamily="34" charset="0"/>
              </a:rPr>
              <a:t>PENCAPAIAN TAHUN 2017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839273"/>
            <a:ext cx="11409528" cy="4351338"/>
          </a:xfrm>
        </p:spPr>
        <p:txBody>
          <a:bodyPr>
            <a:noAutofit/>
          </a:bodyPr>
          <a:lstStyle/>
          <a:p>
            <a:pPr marL="914400" indent="-9144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27) 	</a:t>
            </a:r>
            <a:r>
              <a:rPr lang="en-US" sz="2400" dirty="0" err="1" smtClean="0">
                <a:latin typeface="Arial Black" panose="020B0A04020102020204" pitchFamily="34" charset="0"/>
              </a:rPr>
              <a:t>Dalam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Imbasan</a:t>
            </a:r>
            <a:r>
              <a:rPr lang="en-US" sz="2400" dirty="0" smtClean="0">
                <a:latin typeface="Arial Black" panose="020B0A04020102020204" pitchFamily="34" charset="0"/>
              </a:rPr>
              <a:t> JKM 2017, </a:t>
            </a:r>
            <a:r>
              <a:rPr lang="en-US" sz="2400" dirty="0" err="1" smtClean="0">
                <a:latin typeface="Arial Black" panose="020B0A04020102020204" pitchFamily="34" charset="0"/>
              </a:rPr>
              <a:t>kita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telah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menyaksikan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bahawa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pencapaian</a:t>
            </a:r>
            <a:r>
              <a:rPr lang="en-US" sz="2400" dirty="0" smtClean="0">
                <a:latin typeface="Arial Black" panose="020B0A04020102020204" pitchFamily="34" charset="0"/>
              </a:rPr>
              <a:t> JKM </a:t>
            </a:r>
            <a:r>
              <a:rPr lang="en-US" sz="2400" dirty="0" err="1" smtClean="0">
                <a:latin typeface="Arial Black" panose="020B0A04020102020204" pitchFamily="34" charset="0"/>
              </a:rPr>
              <a:t>pada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tahun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lepas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adalah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amat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membanggakan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kerana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pencapaian</a:t>
            </a:r>
            <a:r>
              <a:rPr lang="en-US" sz="2400" dirty="0" smtClean="0">
                <a:latin typeface="Arial Black" panose="020B0A04020102020204" pitchFamily="34" charset="0"/>
              </a:rPr>
              <a:t> SKT, 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NKRA, SRI </a:t>
            </a:r>
            <a:r>
              <a:rPr lang="en-US" sz="24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dan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MKPI </a:t>
            </a:r>
            <a:r>
              <a:rPr lang="en-US" sz="24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kita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telah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melebihi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daripada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sasaran</a:t>
            </a:r>
            <a:r>
              <a:rPr lang="en-US" sz="2400" dirty="0" smtClean="0">
                <a:latin typeface="Arial Black" panose="020B0A04020102020204" pitchFamily="34" charset="0"/>
              </a:rPr>
              <a:t> yang </a:t>
            </a:r>
            <a:r>
              <a:rPr lang="en-US" sz="2400" dirty="0" err="1" smtClean="0">
                <a:latin typeface="Arial Black" panose="020B0A04020102020204" pitchFamily="34" charset="0"/>
              </a:rPr>
              <a:t>ditetapkan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contohnya</a:t>
            </a:r>
            <a:r>
              <a:rPr lang="en-US" sz="2400" dirty="0" smtClean="0">
                <a:latin typeface="Arial Black" panose="020B0A04020102020204" pitchFamily="34" charset="0"/>
              </a:rPr>
              <a:t>:</a:t>
            </a:r>
          </a:p>
          <a:p>
            <a:pPr marL="1487488" indent="-571500">
              <a:lnSpc>
                <a:spcPct val="150000"/>
              </a:lnSpc>
              <a:buAutoNum type="romanLcPeriod"/>
            </a:pPr>
            <a:r>
              <a:rPr lang="en-GB" sz="2400" dirty="0" smtClean="0">
                <a:latin typeface="Arial Black" panose="020B0A04020102020204" pitchFamily="34" charset="0"/>
              </a:rPr>
              <a:t>23 </a:t>
            </a:r>
            <a:r>
              <a:rPr lang="en-GB" sz="2400" dirty="0" err="1" smtClean="0">
                <a:latin typeface="Arial Black" panose="020B0A04020102020204" pitchFamily="34" charset="0"/>
              </a:rPr>
              <a:t>daripada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sasaran</a:t>
            </a:r>
            <a:r>
              <a:rPr lang="en-GB" sz="2400" dirty="0" smtClean="0">
                <a:latin typeface="Arial Black" panose="020B0A04020102020204" pitchFamily="34" charset="0"/>
              </a:rPr>
              <a:t> 20 </a:t>
            </a:r>
            <a:r>
              <a:rPr lang="en-GB" sz="2400" dirty="0" err="1" smtClean="0">
                <a:latin typeface="Arial Black" panose="020B0A04020102020204" pitchFamily="34" charset="0"/>
              </a:rPr>
              <a:t>buah</a:t>
            </a:r>
            <a:r>
              <a:rPr lang="en-GB" sz="2400" dirty="0" smtClean="0">
                <a:latin typeface="Arial Black" panose="020B0A04020102020204" pitchFamily="34" charset="0"/>
              </a:rPr>
              <a:t> TASKA </a:t>
            </a:r>
            <a:r>
              <a:rPr lang="en-GB" sz="2400" dirty="0" err="1" smtClean="0">
                <a:latin typeface="Arial Black" panose="020B0A04020102020204" pitchFamily="34" charset="0"/>
              </a:rPr>
              <a:t>Tempat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Kerja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telah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ditubuhkan</a:t>
            </a:r>
            <a:r>
              <a:rPr lang="en-GB" sz="2400" dirty="0" smtClean="0">
                <a:latin typeface="Arial Black" panose="020B0A04020102020204" pitchFamily="34" charset="0"/>
              </a:rPr>
              <a:t> (19 </a:t>
            </a:r>
            <a:r>
              <a:rPr lang="en-GB" sz="2400" dirty="0" err="1" smtClean="0">
                <a:latin typeface="Arial Black" panose="020B0A04020102020204" pitchFamily="34" charset="0"/>
              </a:rPr>
              <a:t>sektor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awam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dan</a:t>
            </a:r>
            <a:r>
              <a:rPr lang="en-GB" sz="2400" dirty="0" smtClean="0">
                <a:latin typeface="Arial Black" panose="020B0A04020102020204" pitchFamily="34" charset="0"/>
              </a:rPr>
              <a:t> 4 </a:t>
            </a:r>
            <a:r>
              <a:rPr lang="en-GB" sz="2400" dirty="0" err="1" smtClean="0">
                <a:latin typeface="Arial Black" panose="020B0A04020102020204" pitchFamily="34" charset="0"/>
              </a:rPr>
              <a:t>sektor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swasta</a:t>
            </a:r>
            <a:r>
              <a:rPr lang="en-GB" sz="2400" dirty="0" smtClean="0">
                <a:latin typeface="Arial Black" panose="020B0A04020102020204" pitchFamily="34" charset="0"/>
              </a:rPr>
              <a:t>)</a:t>
            </a:r>
          </a:p>
          <a:p>
            <a:pPr marL="915988" indent="0">
              <a:lnSpc>
                <a:spcPct val="150000"/>
              </a:lnSpc>
              <a:buNone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571500" indent="-571500">
              <a:lnSpc>
                <a:spcPct val="150000"/>
              </a:lnSpc>
              <a:buAutoNum type="romanLcPeriod"/>
            </a:pPr>
            <a:endParaRPr lang="en-GB" sz="2400" dirty="0" smtClean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51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447200"/>
            <a:ext cx="11532358" cy="5858065"/>
          </a:xfrm>
        </p:spPr>
        <p:txBody>
          <a:bodyPr>
            <a:normAutofit fontScale="85000" lnSpcReduction="20000"/>
          </a:bodyPr>
          <a:lstStyle/>
          <a:p>
            <a:pPr marL="860425" indent="-860425">
              <a:lnSpc>
                <a:spcPct val="150000"/>
              </a:lnSpc>
              <a:buNone/>
            </a:pPr>
            <a:r>
              <a:rPr lang="en-GB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ii. 	</a:t>
            </a:r>
            <a:r>
              <a:rPr lang="en-GB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Seramai</a:t>
            </a:r>
            <a:r>
              <a:rPr lang="en-GB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470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berbanding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sasaran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450 orang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kanak-kanak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telah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ditempatkan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bersama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keluarga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Arial Black" panose="020B0A04020102020204" pitchFamily="34" charset="0"/>
              </a:rPr>
              <a:t>ganti</a:t>
            </a:r>
            <a:r>
              <a:rPr lang="en-GB" dirty="0">
                <a:solidFill>
                  <a:prstClr val="black"/>
                </a:solidFill>
                <a:latin typeface="Arial Black" panose="020B0A04020102020204" pitchFamily="34" charset="0"/>
              </a:rPr>
              <a:t> (105%);</a:t>
            </a:r>
          </a:p>
          <a:p>
            <a:pPr marL="860425" lvl="0" indent="-860425">
              <a:lnSpc>
                <a:spcPct val="150000"/>
              </a:lnSpc>
              <a:buNone/>
            </a:pPr>
            <a:r>
              <a:rPr lang="en-GB" dirty="0" smtClean="0">
                <a:latin typeface="Arial Black" panose="020B0A04020102020204" pitchFamily="34" charset="0"/>
              </a:rPr>
              <a:t>iii. 	</a:t>
            </a:r>
            <a:r>
              <a:rPr lang="en-GB" sz="26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Seramai</a:t>
            </a:r>
            <a:r>
              <a:rPr lang="en-GB" sz="2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36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berbanding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sasaran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30 orang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warga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emas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dianugerahkan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Sijil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Jurulatih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Arial Black" panose="020B0A04020102020204" pitchFamily="34" charset="0"/>
              </a:rPr>
              <a:t>Senamas</a:t>
            </a:r>
            <a:r>
              <a:rPr lang="en-GB" sz="2600" dirty="0">
                <a:solidFill>
                  <a:prstClr val="black"/>
                </a:solidFill>
                <a:latin typeface="Arial Black" panose="020B0A04020102020204" pitchFamily="34" charset="0"/>
              </a:rPr>
              <a:t> (120%);</a:t>
            </a:r>
          </a:p>
          <a:p>
            <a:pPr marL="860425" indent="-860425" algn="just"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 marL="860425" indent="-860425" algn="just">
              <a:buNone/>
            </a:pPr>
            <a:r>
              <a:rPr lang="en-GB" dirty="0" smtClean="0">
                <a:latin typeface="Arial Black" panose="020B0A04020102020204" pitchFamily="34" charset="0"/>
              </a:rPr>
              <a:t>iv. 	222 </a:t>
            </a:r>
            <a:r>
              <a:rPr lang="en-GB" dirty="0" err="1" smtClean="0">
                <a:latin typeface="Arial Black" panose="020B0A04020102020204" pitchFamily="34" charset="0"/>
              </a:rPr>
              <a:t>berbanding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sasaran</a:t>
            </a:r>
            <a:r>
              <a:rPr lang="en-GB" dirty="0" smtClean="0">
                <a:latin typeface="Arial Black" panose="020B0A04020102020204" pitchFamily="34" charset="0"/>
              </a:rPr>
              <a:t> 200 OKU </a:t>
            </a:r>
            <a:r>
              <a:rPr lang="en-GB" dirty="0" err="1" smtClean="0">
                <a:latin typeface="Arial Black" panose="020B0A04020102020204" pitchFamily="34" charset="0"/>
              </a:rPr>
              <a:t>bekerja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kekal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dalam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pekerjaan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melalui</a:t>
            </a:r>
            <a:r>
              <a:rPr lang="en-GB" dirty="0" smtClean="0">
                <a:latin typeface="Arial Black" panose="020B0A04020102020204" pitchFamily="34" charset="0"/>
              </a:rPr>
              <a:t> program Job Coach;</a:t>
            </a:r>
          </a:p>
          <a:p>
            <a:pPr marL="860425" indent="-860425" algn="just"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 marL="860425" indent="-860425" algn="just">
              <a:buNone/>
            </a:pPr>
            <a:r>
              <a:rPr lang="en-GB" dirty="0" smtClean="0">
                <a:latin typeface="Arial Black" panose="020B0A04020102020204" pitchFamily="34" charset="0"/>
              </a:rPr>
              <a:t>v. 	1,950 </a:t>
            </a:r>
            <a:r>
              <a:rPr lang="en-GB" dirty="0" err="1" smtClean="0">
                <a:latin typeface="Arial Black" panose="020B0A04020102020204" pitchFamily="34" charset="0"/>
              </a:rPr>
              <a:t>berbanding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>
                <a:latin typeface="Arial Black" panose="020B0A04020102020204" pitchFamily="34" charset="0"/>
              </a:rPr>
              <a:t>1500 </a:t>
            </a:r>
            <a:r>
              <a:rPr lang="en-GB" dirty="0" err="1">
                <a:latin typeface="Arial Black" panose="020B0A04020102020204" pitchFamily="34" charset="0"/>
              </a:rPr>
              <a:t>sukarelawan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smtClean="0">
                <a:latin typeface="Arial Black" panose="020B0A04020102020204" pitchFamily="34" charset="0"/>
              </a:rPr>
              <a:t>yang </a:t>
            </a:r>
            <a:r>
              <a:rPr lang="en-GB" dirty="0" err="1" smtClean="0">
                <a:latin typeface="Arial Black" panose="020B0A04020102020204" pitchFamily="34" charset="0"/>
              </a:rPr>
              <a:t>terdiri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daripada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pelajar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pusat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pengajian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tinggi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terlibat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dalam</a:t>
            </a:r>
            <a:r>
              <a:rPr lang="en-GB" dirty="0" smtClean="0">
                <a:latin typeface="Arial Black" panose="020B0A04020102020204" pitchFamily="34" charset="0"/>
              </a:rPr>
              <a:t> Program V2I;</a:t>
            </a:r>
          </a:p>
          <a:p>
            <a:pPr marL="860425" indent="-860425" algn="just"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 marL="860425" lvl="1" indent="-860425" algn="just">
              <a:spcBef>
                <a:spcPts val="1000"/>
              </a:spcBef>
              <a:buNone/>
            </a:pPr>
            <a:r>
              <a:rPr lang="en-GB" dirty="0" smtClean="0">
                <a:latin typeface="Arial Black" panose="020B0A04020102020204" pitchFamily="34" charset="0"/>
              </a:rPr>
              <a:t>vi. 	</a:t>
            </a:r>
            <a:r>
              <a:rPr lang="en-GB" sz="2800" dirty="0">
                <a:latin typeface="Arial Black" panose="020B0A04020102020204" pitchFamily="34" charset="0"/>
              </a:rPr>
              <a:t>283 </a:t>
            </a:r>
            <a:r>
              <a:rPr lang="en-GB" sz="2800" dirty="0" err="1">
                <a:latin typeface="Arial Black" panose="020B0A04020102020204" pitchFamily="34" charset="0"/>
              </a:rPr>
              <a:t>berbanding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sasaran</a:t>
            </a:r>
            <a:r>
              <a:rPr lang="en-GB" sz="2800" dirty="0">
                <a:latin typeface="Arial Black" panose="020B0A04020102020204" pitchFamily="34" charset="0"/>
              </a:rPr>
              <a:t> 250 orang </a:t>
            </a:r>
            <a:r>
              <a:rPr lang="en-GB" sz="2800" dirty="0" err="1">
                <a:latin typeface="Arial Black" panose="020B0A04020102020204" pitchFamily="34" charset="0"/>
              </a:rPr>
              <a:t>kanak-kanak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institusi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telah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memperolehi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Sijil</a:t>
            </a:r>
            <a:r>
              <a:rPr lang="en-GB" sz="28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latin typeface="Arial Black" panose="020B0A04020102020204" pitchFamily="34" charset="0"/>
              </a:rPr>
              <a:t>Kemahiran</a:t>
            </a:r>
            <a:r>
              <a:rPr lang="en-GB" sz="2800" dirty="0">
                <a:latin typeface="Arial Black" panose="020B0A04020102020204" pitchFamily="34" charset="0"/>
              </a:rPr>
              <a:t> Malaysia (SKM); </a:t>
            </a:r>
            <a:r>
              <a:rPr lang="en-GB" sz="2800" dirty="0" err="1">
                <a:latin typeface="Arial Black" panose="020B0A04020102020204" pitchFamily="34" charset="0"/>
              </a:rPr>
              <a:t>dan</a:t>
            </a:r>
            <a:r>
              <a:rPr lang="en-GB" sz="2800" dirty="0">
                <a:latin typeface="Arial Black" panose="020B0A04020102020204" pitchFamily="34" charset="0"/>
              </a:rPr>
              <a:t> lain-lain </a:t>
            </a:r>
            <a:r>
              <a:rPr lang="en-GB" sz="2800" dirty="0" err="1">
                <a:latin typeface="Arial Black" panose="020B0A04020102020204" pitchFamily="34" charset="0"/>
              </a:rPr>
              <a:t>lagi</a:t>
            </a:r>
            <a:r>
              <a:rPr lang="en-GB" sz="2800" dirty="0">
                <a:latin typeface="Arial Black" panose="020B0A04020102020204" pitchFamily="34" charset="0"/>
              </a:rPr>
              <a:t>.</a:t>
            </a:r>
            <a:endParaRPr lang="en-US" sz="2800" dirty="0">
              <a:latin typeface="Arial Black" panose="020B0A04020102020204" pitchFamily="34" charset="0"/>
            </a:endParaRPr>
          </a:p>
          <a:p>
            <a:pPr marL="860425" indent="-860425" algn="just"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23" y="268050"/>
            <a:ext cx="11300346" cy="143792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200" b="1" dirty="0">
                <a:latin typeface="Arial Black" panose="020B0A04020102020204" pitchFamily="34" charset="0"/>
              </a:rPr>
              <a:t>SASARAN KERJA TAHUNAN (SKT) DAN KPI </a:t>
            </a:r>
            <a:r>
              <a:rPr lang="en-GB" sz="3200" b="1" dirty="0" smtClean="0">
                <a:latin typeface="Arial Black" panose="020B0A04020102020204" pitchFamily="34" charset="0"/>
              </a:rPr>
              <a:t>JKM</a:t>
            </a:r>
            <a:br>
              <a:rPr lang="en-GB" sz="3200" b="1" dirty="0" smtClean="0">
                <a:latin typeface="Arial Black" panose="020B0A04020102020204" pitchFamily="34" charset="0"/>
              </a:rPr>
            </a:br>
            <a:r>
              <a:rPr lang="en-GB" sz="3200" b="1" dirty="0">
                <a:latin typeface="Arial Black" panose="020B0A04020102020204" pitchFamily="34" charset="0"/>
              </a:rPr>
              <a:t/>
            </a:r>
            <a:br>
              <a:rPr lang="en-GB" sz="3200" b="1" dirty="0">
                <a:latin typeface="Arial Black" panose="020B0A04020102020204" pitchFamily="34" charset="0"/>
              </a:rPr>
            </a:br>
            <a:r>
              <a:rPr lang="en-GB" sz="3200" b="1" dirty="0" smtClean="0">
                <a:latin typeface="Arial Black" panose="020B0A04020102020204" pitchFamily="34" charset="0"/>
              </a:rPr>
              <a:t> </a:t>
            </a:r>
            <a:r>
              <a:rPr lang="en-GB" sz="3200" b="1" dirty="0">
                <a:latin typeface="Arial Black" panose="020B0A04020102020204" pitchFamily="34" charset="0"/>
              </a:rPr>
              <a:t>TAHUN </a:t>
            </a:r>
            <a:r>
              <a:rPr lang="en-GB" sz="3200" b="1" dirty="0" smtClean="0">
                <a:latin typeface="Arial Black" panose="020B0A04020102020204" pitchFamily="34" charset="0"/>
              </a:rPr>
              <a:t>2018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70" y="1937983"/>
            <a:ext cx="11625051" cy="3848668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60000"/>
              </a:lnSpc>
              <a:buNone/>
            </a:pPr>
            <a:r>
              <a:rPr lang="en-GB" dirty="0" smtClean="0">
                <a:latin typeface="Arial Black" panose="020B0A04020102020204" pitchFamily="34" charset="0"/>
              </a:rPr>
              <a:t>29)	</a:t>
            </a:r>
            <a:r>
              <a:rPr lang="en-GB" dirty="0" err="1" smtClean="0">
                <a:latin typeface="Arial Black" panose="020B0A04020102020204" pitchFamily="34" charset="0"/>
              </a:rPr>
              <a:t>Pada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tahun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ini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kita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telah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menetapkan</a:t>
            </a:r>
            <a:r>
              <a:rPr lang="en-GB" dirty="0">
                <a:latin typeface="Arial Black" panose="020B0A04020102020204" pitchFamily="34" charset="0"/>
              </a:rPr>
              <a:t> 18 </a:t>
            </a:r>
            <a:r>
              <a:rPr lang="en-GB" dirty="0" err="1">
                <a:latin typeface="Arial Black" panose="020B0A04020102020204" pitchFamily="34" charset="0"/>
              </a:rPr>
              <a:t>sasaran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kerja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tahunan</a:t>
            </a:r>
            <a:r>
              <a:rPr lang="en-GB" dirty="0">
                <a:latin typeface="Arial Black" panose="020B0A04020102020204" pitchFamily="34" charset="0"/>
              </a:rPr>
              <a:t> (SKT) yang </a:t>
            </a:r>
            <a:r>
              <a:rPr lang="en-GB" dirty="0" err="1">
                <a:latin typeface="Arial Black" panose="020B0A04020102020204" pitchFamily="34" charset="0"/>
              </a:rPr>
              <a:t>meliputi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perkhidmatan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bagi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kanak-kanak</a:t>
            </a:r>
            <a:r>
              <a:rPr lang="en-GB" dirty="0">
                <a:latin typeface="Arial Black" panose="020B0A04020102020204" pitchFamily="34" charset="0"/>
              </a:rPr>
              <a:t>, OKU, </a:t>
            </a:r>
            <a:r>
              <a:rPr lang="en-GB" dirty="0" err="1">
                <a:latin typeface="Arial Black" panose="020B0A04020102020204" pitchFamily="34" charset="0"/>
              </a:rPr>
              <a:t>warga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emas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pesalah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muda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kebajikan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produktif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kaunseling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komuniti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sistem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teknologi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maklumat</a:t>
            </a:r>
            <a:r>
              <a:rPr lang="en-GB" dirty="0">
                <a:latin typeface="Arial Black" panose="020B0A04020102020204" pitchFamily="34" charset="0"/>
              </a:rPr>
              <a:t> (ICT).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00" y="419903"/>
            <a:ext cx="11103591" cy="572158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GB" dirty="0" err="1" smtClean="0">
                <a:latin typeface="Arial Black" panose="020B0A04020102020204" pitchFamily="34" charset="0"/>
              </a:rPr>
              <a:t>Selain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itu</a:t>
            </a:r>
            <a:r>
              <a:rPr lang="en-GB" dirty="0" smtClean="0">
                <a:latin typeface="Arial Black" panose="020B0A04020102020204" pitchFamily="34" charset="0"/>
              </a:rPr>
              <a:t>, JKM </a:t>
            </a:r>
            <a:r>
              <a:rPr lang="en-GB" dirty="0" err="1" smtClean="0">
                <a:latin typeface="Arial Black" panose="020B0A04020102020204" pitchFamily="34" charset="0"/>
              </a:rPr>
              <a:t>juga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mempunyai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lapan</a:t>
            </a:r>
            <a:r>
              <a:rPr lang="en-GB" dirty="0" smtClean="0">
                <a:latin typeface="Arial Black" panose="020B0A04020102020204" pitchFamily="34" charset="0"/>
              </a:rPr>
              <a:t> (8) KPI </a:t>
            </a:r>
            <a:r>
              <a:rPr lang="en-GB" dirty="0" err="1" smtClean="0">
                <a:latin typeface="Arial Black" panose="020B0A04020102020204" pitchFamily="34" charset="0"/>
              </a:rPr>
              <a:t>iaitu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masing-masing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satu</a:t>
            </a:r>
            <a:r>
              <a:rPr lang="en-GB" dirty="0" smtClean="0">
                <a:latin typeface="Arial Black" panose="020B0A04020102020204" pitchFamily="34" charset="0"/>
              </a:rPr>
              <a:t> di </a:t>
            </a:r>
            <a:r>
              <a:rPr lang="en-GB" dirty="0" err="1" smtClean="0">
                <a:latin typeface="Arial Black" panose="020B0A04020102020204" pitchFamily="34" charset="0"/>
              </a:rPr>
              <a:t>bawah</a:t>
            </a:r>
            <a:r>
              <a:rPr lang="en-GB" dirty="0" smtClean="0">
                <a:latin typeface="Arial Black" panose="020B0A04020102020204" pitchFamily="34" charset="0"/>
              </a:rPr>
              <a:t> NKRA </a:t>
            </a:r>
            <a:r>
              <a:rPr lang="en-GB" dirty="0" err="1" smtClean="0">
                <a:latin typeface="Arial Black" panose="020B0A04020102020204" pitchFamily="34" charset="0"/>
              </a:rPr>
              <a:t>dan</a:t>
            </a:r>
            <a:r>
              <a:rPr lang="en-GB" dirty="0" smtClean="0">
                <a:latin typeface="Arial Black" panose="020B0A04020102020204" pitchFamily="34" charset="0"/>
              </a:rPr>
              <a:t> SRI, </a:t>
            </a:r>
            <a:r>
              <a:rPr lang="en-GB" dirty="0" err="1" smtClean="0">
                <a:latin typeface="Arial Black" panose="020B0A04020102020204" pitchFamily="34" charset="0"/>
              </a:rPr>
              <a:t>serta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enam</a:t>
            </a:r>
            <a:r>
              <a:rPr lang="en-GB" dirty="0" smtClean="0">
                <a:latin typeface="Arial Black" panose="020B0A04020102020204" pitchFamily="34" charset="0"/>
              </a:rPr>
              <a:t> di </a:t>
            </a:r>
            <a:r>
              <a:rPr lang="en-GB" dirty="0" err="1" smtClean="0">
                <a:latin typeface="Arial Black" panose="020B0A04020102020204" pitchFamily="34" charset="0"/>
              </a:rPr>
              <a:t>bawah</a:t>
            </a:r>
            <a:r>
              <a:rPr lang="en-GB" dirty="0" smtClean="0">
                <a:latin typeface="Arial Black" panose="020B0A04020102020204" pitchFamily="34" charset="0"/>
              </a:rPr>
              <a:t> MKPI yang </a:t>
            </a:r>
            <a:r>
              <a:rPr lang="en-GB" dirty="0" err="1" smtClean="0">
                <a:latin typeface="Arial Black" panose="020B0A04020102020204" pitchFamily="34" charset="0"/>
              </a:rPr>
              <a:t>mencakupi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kadar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pendaftaran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kanak-kanak</a:t>
            </a:r>
            <a:r>
              <a:rPr lang="en-GB" dirty="0" smtClean="0">
                <a:latin typeface="Arial Black" panose="020B0A04020102020204" pitchFamily="34" charset="0"/>
              </a:rPr>
              <a:t> di TASKA, </a:t>
            </a:r>
            <a:r>
              <a:rPr lang="en-GB" dirty="0" err="1" smtClean="0">
                <a:latin typeface="Arial Black" panose="020B0A04020102020204" pitchFamily="34" charset="0"/>
              </a:rPr>
              <a:t>penubuhan</a:t>
            </a:r>
            <a:r>
              <a:rPr lang="en-GB" dirty="0" smtClean="0">
                <a:latin typeface="Arial Black" panose="020B0A04020102020204" pitchFamily="34" charset="0"/>
              </a:rPr>
              <a:t> TASKA </a:t>
            </a:r>
            <a:r>
              <a:rPr lang="en-GB" dirty="0" err="1" smtClean="0">
                <a:latin typeface="Arial Black" panose="020B0A04020102020204" pitchFamily="34" charset="0"/>
              </a:rPr>
              <a:t>Tempat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Kerja</a:t>
            </a:r>
            <a:r>
              <a:rPr lang="en-GB" dirty="0" smtClean="0">
                <a:latin typeface="Arial Black" panose="020B0A04020102020204" pitchFamily="34" charset="0"/>
              </a:rPr>
              <a:t>, </a:t>
            </a:r>
            <a:r>
              <a:rPr lang="en-GB" dirty="0" err="1" smtClean="0">
                <a:latin typeface="Arial Black" panose="020B0A04020102020204" pitchFamily="34" charset="0"/>
              </a:rPr>
              <a:t>pemeriksaan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pematuhan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undang-undang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atas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pusat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jagaan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kanak-kanak</a:t>
            </a:r>
            <a:r>
              <a:rPr lang="en-GB" dirty="0" smtClean="0">
                <a:latin typeface="Arial Black" panose="020B0A04020102020204" pitchFamily="34" charset="0"/>
              </a:rPr>
              <a:t>, </a:t>
            </a:r>
            <a:r>
              <a:rPr lang="en-GB" dirty="0" err="1" smtClean="0">
                <a:latin typeface="Arial Black" panose="020B0A04020102020204" pitchFamily="34" charset="0"/>
              </a:rPr>
              <a:t>penjagaan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kanak-kanak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berasaskan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keluarga</a:t>
            </a:r>
            <a:r>
              <a:rPr lang="en-GB" dirty="0" smtClean="0">
                <a:latin typeface="Arial Black" panose="020B0A04020102020204" pitchFamily="34" charset="0"/>
              </a:rPr>
              <a:t>, </a:t>
            </a:r>
            <a:r>
              <a:rPr lang="en-GB" dirty="0" err="1" smtClean="0">
                <a:latin typeface="Arial Black" panose="020B0A04020102020204" pitchFamily="34" charset="0"/>
              </a:rPr>
              <a:t>penyertaan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aktif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warga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emas</a:t>
            </a:r>
            <a:r>
              <a:rPr lang="en-GB" dirty="0" smtClean="0">
                <a:latin typeface="Arial Black" panose="020B0A04020102020204" pitchFamily="34" charset="0"/>
              </a:rPr>
              <a:t> di PAWE, </a:t>
            </a:r>
            <a:r>
              <a:rPr lang="en-GB" dirty="0" err="1" smtClean="0">
                <a:latin typeface="Arial Black" panose="020B0A04020102020204" pitchFamily="34" charset="0"/>
              </a:rPr>
              <a:t>penempatan</a:t>
            </a:r>
            <a:r>
              <a:rPr lang="en-GB" dirty="0" smtClean="0">
                <a:latin typeface="Arial Black" panose="020B0A04020102020204" pitchFamily="34" charset="0"/>
              </a:rPr>
              <a:t> OKU </a:t>
            </a:r>
            <a:r>
              <a:rPr lang="en-GB" dirty="0" err="1" smtClean="0">
                <a:latin typeface="Arial Black" panose="020B0A04020102020204" pitchFamily="34" charset="0"/>
              </a:rPr>
              <a:t>bekerja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melalui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i="1" dirty="0" smtClean="0">
                <a:latin typeface="Arial Black" panose="020B0A04020102020204" pitchFamily="34" charset="0"/>
              </a:rPr>
              <a:t>job coach</a:t>
            </a:r>
            <a:r>
              <a:rPr lang="en-GB" dirty="0" smtClean="0">
                <a:latin typeface="Arial Black" panose="020B0A04020102020204" pitchFamily="34" charset="0"/>
              </a:rPr>
              <a:t>, SKM </a:t>
            </a:r>
            <a:r>
              <a:rPr lang="en-GB" dirty="0" err="1" smtClean="0">
                <a:latin typeface="Arial Black" panose="020B0A04020102020204" pitchFamily="34" charset="0"/>
              </a:rPr>
              <a:t>Tahap</a:t>
            </a:r>
            <a:r>
              <a:rPr lang="en-GB" dirty="0" smtClean="0">
                <a:latin typeface="Arial Black" panose="020B0A04020102020204" pitchFamily="34" charset="0"/>
              </a:rPr>
              <a:t> 3 </a:t>
            </a:r>
            <a:r>
              <a:rPr lang="en-GB" dirty="0" err="1" smtClean="0">
                <a:latin typeface="Arial Black" panose="020B0A04020102020204" pitchFamily="34" charset="0"/>
              </a:rPr>
              <a:t>bagi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Petugas</a:t>
            </a:r>
            <a:r>
              <a:rPr lang="en-GB" dirty="0" smtClean="0">
                <a:latin typeface="Arial Black" panose="020B0A04020102020204" pitchFamily="34" charset="0"/>
              </a:rPr>
              <a:t> PDK, </a:t>
            </a:r>
            <a:r>
              <a:rPr lang="en-GB" dirty="0" err="1" smtClean="0">
                <a:latin typeface="Arial Black" panose="020B0A04020102020204" pitchFamily="34" charset="0"/>
              </a:rPr>
              <a:t>dan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penyertaan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pelajar</a:t>
            </a:r>
            <a:r>
              <a:rPr lang="en-GB" dirty="0" smtClean="0">
                <a:latin typeface="Arial Black" panose="020B0A04020102020204" pitchFamily="34" charset="0"/>
              </a:rPr>
              <a:t> IPT </a:t>
            </a:r>
            <a:r>
              <a:rPr lang="en-GB" dirty="0" err="1" smtClean="0">
                <a:latin typeface="Arial Black" panose="020B0A04020102020204" pitchFamily="34" charset="0"/>
              </a:rPr>
              <a:t>sebagai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sukarelawan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kebajikan</a:t>
            </a:r>
            <a:r>
              <a:rPr lang="en-GB" dirty="0" smtClean="0">
                <a:latin typeface="Arial Black" panose="020B0A04020102020204" pitchFamily="34" charset="0"/>
              </a:rPr>
              <a:t> (V2I).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PENDAHULUAN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67" y="1690687"/>
            <a:ext cx="11267364" cy="4641873"/>
          </a:xfrm>
        </p:spPr>
        <p:txBody>
          <a:bodyPr>
            <a:normAutofit/>
          </a:bodyPr>
          <a:lstStyle/>
          <a:p>
            <a:pPr marL="463550" indent="-463550" algn="just">
              <a:lnSpc>
                <a:spcPct val="150000"/>
              </a:lnSpc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1)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Arial Black" panose="020B0A04020102020204" pitchFamily="34" charset="0"/>
              </a:rPr>
              <a:t>Alhamdulillah </a:t>
            </a:r>
            <a:r>
              <a:rPr lang="en-US" sz="2400" dirty="0" err="1" smtClean="0">
                <a:latin typeface="Arial Black" panose="020B0A04020102020204" pitchFamily="34" charset="0"/>
              </a:rPr>
              <a:t>hirabbilalamin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wabihii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nasta’in</a:t>
            </a:r>
            <a:r>
              <a:rPr lang="en-US" sz="2400" dirty="0" smtClean="0">
                <a:latin typeface="Arial Black" panose="020B0A04020102020204" pitchFamily="34" charset="0"/>
              </a:rPr>
              <a:t>. </a:t>
            </a:r>
            <a:r>
              <a:rPr lang="en-US" sz="2400" dirty="0" err="1" smtClean="0">
                <a:latin typeface="Arial Black" panose="020B0A04020102020204" pitchFamily="34" charset="0"/>
              </a:rPr>
              <a:t>Marilah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kita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bersama-sama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memanjatkan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setinggi-tinggi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kesyukuran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hadrat</a:t>
            </a:r>
            <a:r>
              <a:rPr lang="en-US" sz="2400" dirty="0" smtClean="0">
                <a:latin typeface="Arial Black" panose="020B0A04020102020204" pitchFamily="34" charset="0"/>
              </a:rPr>
              <a:t> Allah </a:t>
            </a:r>
            <a:r>
              <a:rPr lang="en-US" sz="2400" dirty="0" err="1" smtClean="0">
                <a:latin typeface="Arial Black" panose="020B0A04020102020204" pitchFamily="34" charset="0"/>
              </a:rPr>
              <a:t>Subhanahu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Wata’ala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kerana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dengan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limpah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kurnia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keizinanNya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dapat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kita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semua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hadir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Majlis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Perhimpunan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Bulanan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Bilangan</a:t>
            </a:r>
            <a:r>
              <a:rPr lang="en-US" sz="2400" dirty="0" smtClean="0">
                <a:latin typeface="Arial Black" panose="020B0A04020102020204" pitchFamily="34" charset="0"/>
              </a:rPr>
              <a:t> 1, </a:t>
            </a:r>
            <a:r>
              <a:rPr lang="en-US" sz="2400" dirty="0" err="1" smtClean="0">
                <a:latin typeface="Arial Black" panose="020B0A04020102020204" pitchFamily="34" charset="0"/>
              </a:rPr>
              <a:t>pembuka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tirai</a:t>
            </a:r>
            <a:r>
              <a:rPr lang="en-US" sz="2400" dirty="0" smtClean="0">
                <a:latin typeface="Arial Black" panose="020B0A04020102020204" pitchFamily="34" charset="0"/>
              </a:rPr>
              <a:t> 2018. </a:t>
            </a:r>
            <a:r>
              <a:rPr lang="en-US" sz="2400" dirty="0" err="1" smtClean="0">
                <a:latin typeface="Arial Black" panose="020B0A04020102020204" pitchFamily="34" charset="0"/>
              </a:rPr>
              <a:t>Selawat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salam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buat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Rasulullah</a:t>
            </a:r>
            <a:r>
              <a:rPr lang="en-US" sz="2400" dirty="0" smtClean="0">
                <a:latin typeface="Arial Black" panose="020B0A04020102020204" pitchFamily="34" charset="0"/>
              </a:rPr>
              <a:t> SAW </a:t>
            </a:r>
            <a:r>
              <a:rPr lang="en-US" sz="2400" dirty="0" err="1" smtClean="0">
                <a:latin typeface="Arial Black" panose="020B0A04020102020204" pitchFamily="34" charset="0"/>
              </a:rPr>
              <a:t>junjungan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tercinta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dan</a:t>
            </a:r>
            <a:r>
              <a:rPr lang="en-US" sz="2400" dirty="0" smtClean="0">
                <a:latin typeface="Arial Black" panose="020B0A04020102020204" pitchFamily="34" charset="0"/>
              </a:rPr>
              <a:t> para </a:t>
            </a:r>
            <a:r>
              <a:rPr lang="en-US" sz="2400" dirty="0" err="1" smtClean="0">
                <a:latin typeface="Arial Black" panose="020B0A04020102020204" pitchFamily="34" charset="0"/>
              </a:rPr>
              <a:t>sahabat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serta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ahli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keluarga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baginda</a:t>
            </a:r>
            <a:r>
              <a:rPr lang="en-US" sz="2400" dirty="0" smtClean="0">
                <a:latin typeface="Arial Black" panose="020B0A04020102020204" pitchFamily="34" charset="0"/>
              </a:rPr>
              <a:t>.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34" y="1238194"/>
            <a:ext cx="9809168" cy="3114865"/>
          </a:xfrm>
        </p:spPr>
        <p:txBody>
          <a:bodyPr>
            <a:noAutofit/>
          </a:bodyPr>
          <a:lstStyle/>
          <a:p>
            <a:pPr marL="860425" lvl="0" indent="-860425" algn="just">
              <a:lnSpc>
                <a:spcPct val="150000"/>
              </a:lnSpc>
              <a:buNone/>
            </a:pPr>
            <a:r>
              <a:rPr lang="en-GB" sz="2600" dirty="0" smtClean="0">
                <a:latin typeface="Arial Black" panose="020B0A04020102020204" pitchFamily="34" charset="0"/>
              </a:rPr>
              <a:t>30) </a:t>
            </a:r>
            <a:r>
              <a:rPr lang="en-GB" sz="2600" dirty="0" err="1" smtClean="0">
                <a:latin typeface="Arial Black" panose="020B0A04020102020204" pitchFamily="34" charset="0"/>
              </a:rPr>
              <a:t>Pelaksanaan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  <a:r>
              <a:rPr lang="en-GB" sz="2600" dirty="0">
                <a:latin typeface="Arial Black" panose="020B0A04020102020204" pitchFamily="34" charset="0"/>
              </a:rPr>
              <a:t>SKT </a:t>
            </a:r>
            <a:r>
              <a:rPr lang="en-GB" sz="2600" dirty="0" err="1">
                <a:latin typeface="Arial Black" panose="020B0A04020102020204" pitchFamily="34" charset="0"/>
              </a:rPr>
              <a:t>dan</a:t>
            </a:r>
            <a:r>
              <a:rPr lang="en-GB" sz="2600" dirty="0">
                <a:latin typeface="Arial Black" panose="020B0A04020102020204" pitchFamily="34" charset="0"/>
              </a:rPr>
              <a:t> KPI Jabatan </a:t>
            </a:r>
            <a:r>
              <a:rPr lang="en-GB" sz="2600" dirty="0" err="1">
                <a:latin typeface="Arial Black" panose="020B0A04020102020204" pitchFamily="34" charset="0"/>
              </a:rPr>
              <a:t>perlulah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juga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mengambil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kira</a:t>
            </a:r>
            <a:r>
              <a:rPr lang="en-GB" sz="2600" dirty="0">
                <a:latin typeface="Arial Black" panose="020B0A04020102020204" pitchFamily="34" charset="0"/>
              </a:rPr>
              <a:t> program-program </a:t>
            </a:r>
            <a:r>
              <a:rPr lang="en-GB" sz="2600" dirty="0" err="1">
                <a:latin typeface="Arial Black" panose="020B0A04020102020204" pitchFamily="34" charset="0"/>
              </a:rPr>
              <a:t>dalam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Pelan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Transformasi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i="1" dirty="0">
                <a:latin typeface="Arial Black" panose="020B0A04020102020204" pitchFamily="34" charset="0"/>
              </a:rPr>
              <a:t>touch point</a:t>
            </a:r>
            <a:r>
              <a:rPr lang="en-GB" sz="2600" dirty="0">
                <a:latin typeface="Arial Black" panose="020B0A04020102020204" pitchFamily="34" charset="0"/>
              </a:rPr>
              <a:t> KPWKM. </a:t>
            </a:r>
            <a:endParaRPr lang="en-US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15" y="542735"/>
            <a:ext cx="11308307" cy="5912656"/>
          </a:xfrm>
        </p:spPr>
        <p:txBody>
          <a:bodyPr>
            <a:noAutofit/>
          </a:bodyPr>
          <a:lstStyle/>
          <a:p>
            <a:pPr marL="860425" lvl="0" indent="-860425" algn="just">
              <a:lnSpc>
                <a:spcPct val="150000"/>
              </a:lnSpc>
              <a:buNone/>
            </a:pPr>
            <a:r>
              <a:rPr lang="en-GB" sz="2600" dirty="0" smtClean="0">
                <a:latin typeface="Arial Black" panose="020B0A04020102020204" pitchFamily="34" charset="0"/>
              </a:rPr>
              <a:t>“</a:t>
            </a:r>
            <a:r>
              <a:rPr lang="en-GB" sz="2600" b="1" dirty="0" smtClean="0">
                <a:latin typeface="Arial Black" panose="020B0A04020102020204" pitchFamily="34" charset="0"/>
              </a:rPr>
              <a:t>TAHUN MEMPERKASAKAN WANITA 2018”</a:t>
            </a:r>
            <a:endParaRPr lang="en-GB" sz="2600" dirty="0" smtClean="0">
              <a:latin typeface="Arial Black" panose="020B0A04020102020204" pitchFamily="34" charset="0"/>
            </a:endParaRPr>
          </a:p>
          <a:p>
            <a:pPr marL="860425" lvl="0" indent="-860425" algn="just">
              <a:lnSpc>
                <a:spcPct val="150000"/>
              </a:lnSpc>
              <a:buNone/>
            </a:pPr>
            <a:r>
              <a:rPr lang="en-GB" sz="2600" dirty="0" smtClean="0">
                <a:latin typeface="Arial Black" panose="020B0A04020102020204" pitchFamily="34" charset="0"/>
              </a:rPr>
              <a:t>31) </a:t>
            </a:r>
            <a:r>
              <a:rPr lang="en-GB" sz="2600" dirty="0" err="1" smtClean="0">
                <a:latin typeface="Arial Black" panose="020B0A04020102020204" pitchFamily="34" charset="0"/>
              </a:rPr>
              <a:t>Suka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juga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saya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memaklumkan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bahawa</a:t>
            </a:r>
            <a:r>
              <a:rPr lang="en-GB" sz="2600" dirty="0">
                <a:latin typeface="Arial Black" panose="020B0A04020102020204" pitchFamily="34" charset="0"/>
              </a:rPr>
              <a:t> YB </a:t>
            </a:r>
            <a:r>
              <a:rPr lang="en-GB" sz="2600" dirty="0" err="1">
                <a:latin typeface="Arial Black" panose="020B0A04020102020204" pitchFamily="34" charset="0"/>
              </a:rPr>
              <a:t>Menteri</a:t>
            </a:r>
            <a:r>
              <a:rPr lang="en-GB" sz="2600" dirty="0">
                <a:latin typeface="Arial Black" panose="020B0A04020102020204" pitchFamily="34" charset="0"/>
              </a:rPr>
              <a:t> KPWKM </a:t>
            </a:r>
            <a:r>
              <a:rPr lang="en-GB" sz="2600" dirty="0" err="1">
                <a:latin typeface="Arial Black" panose="020B0A04020102020204" pitchFamily="34" charset="0"/>
              </a:rPr>
              <a:t>pada</a:t>
            </a:r>
            <a:r>
              <a:rPr lang="en-GB" sz="2600" dirty="0">
                <a:latin typeface="Arial Black" panose="020B0A04020102020204" pitchFamily="34" charset="0"/>
              </a:rPr>
              <a:t> 9 </a:t>
            </a:r>
            <a:r>
              <a:rPr lang="en-GB" sz="2600" dirty="0" err="1">
                <a:latin typeface="Arial Black" panose="020B0A04020102020204" pitchFamily="34" charset="0"/>
              </a:rPr>
              <a:t>Januari</a:t>
            </a:r>
            <a:r>
              <a:rPr lang="en-GB" sz="2600" dirty="0">
                <a:latin typeface="Arial Black" panose="020B0A04020102020204" pitchFamily="34" charset="0"/>
              </a:rPr>
              <a:t> 2018 </a:t>
            </a:r>
            <a:r>
              <a:rPr lang="en-GB" sz="2600" dirty="0" err="1">
                <a:latin typeface="Arial Black" panose="020B0A04020102020204" pitchFamily="34" charset="0"/>
              </a:rPr>
              <a:t>telah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mengumumkan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bahawa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fokus</a:t>
            </a:r>
            <a:r>
              <a:rPr lang="en-GB" sz="2600" dirty="0">
                <a:latin typeface="Arial Black" panose="020B0A04020102020204" pitchFamily="34" charset="0"/>
              </a:rPr>
              <a:t> KPWKM </a:t>
            </a:r>
            <a:r>
              <a:rPr lang="en-GB" sz="2600" dirty="0" err="1">
                <a:latin typeface="Arial Black" panose="020B0A04020102020204" pitchFamily="34" charset="0"/>
              </a:rPr>
              <a:t>tahun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ini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adalah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smtClean="0">
                <a:latin typeface="Arial Black" panose="020B0A04020102020204" pitchFamily="34" charset="0"/>
              </a:rPr>
              <a:t>“</a:t>
            </a:r>
            <a:r>
              <a:rPr lang="en-GB" sz="2600" b="1" dirty="0" err="1" smtClean="0">
                <a:latin typeface="Arial Black" panose="020B0A04020102020204" pitchFamily="34" charset="0"/>
              </a:rPr>
              <a:t>Tahun</a:t>
            </a:r>
            <a:r>
              <a:rPr lang="en-GB" sz="2600" b="1" dirty="0" smtClean="0">
                <a:latin typeface="Arial Black" panose="020B0A04020102020204" pitchFamily="34" charset="0"/>
              </a:rPr>
              <a:t> </a:t>
            </a:r>
            <a:r>
              <a:rPr lang="en-GB" sz="2600" b="1" dirty="0" err="1" smtClean="0">
                <a:latin typeface="Arial Black" panose="020B0A04020102020204" pitchFamily="34" charset="0"/>
              </a:rPr>
              <a:t>Memperkasakan</a:t>
            </a:r>
            <a:r>
              <a:rPr lang="en-GB" sz="2600" b="1" dirty="0" smtClean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Wanita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smtClean="0">
                <a:latin typeface="Arial Black" panose="020B0A04020102020204" pitchFamily="34" charset="0"/>
              </a:rPr>
              <a:t>2018”.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</a:p>
          <a:p>
            <a:pPr marL="914400" lvl="0" indent="0" algn="just">
              <a:lnSpc>
                <a:spcPct val="150000"/>
              </a:lnSpc>
              <a:buNone/>
            </a:pPr>
            <a:r>
              <a:rPr lang="en-GB" sz="2600" dirty="0" err="1" smtClean="0">
                <a:latin typeface="Arial Black" panose="020B0A04020102020204" pitchFamily="34" charset="0"/>
              </a:rPr>
              <a:t>Justeru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apa-apa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aktiviti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dan</a:t>
            </a:r>
            <a:r>
              <a:rPr lang="en-GB" sz="2600" dirty="0">
                <a:latin typeface="Arial Black" panose="020B0A04020102020204" pitchFamily="34" charset="0"/>
              </a:rPr>
              <a:t> program yang </a:t>
            </a:r>
            <a:r>
              <a:rPr lang="en-GB" sz="2600" dirty="0" err="1">
                <a:latin typeface="Arial Black" panose="020B0A04020102020204" pitchFamily="34" charset="0"/>
              </a:rPr>
              <a:t>dirancang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dilaksanakan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hendaklah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mengambil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kira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aspek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ini</a:t>
            </a:r>
            <a:r>
              <a:rPr lang="en-GB" sz="2600" dirty="0">
                <a:latin typeface="Arial Black" panose="020B0A04020102020204" pitchFamily="34" charset="0"/>
              </a:rPr>
              <a:t>.</a:t>
            </a:r>
            <a:endParaRPr lang="en-US" sz="26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57" y="365126"/>
            <a:ext cx="11499377" cy="1040594"/>
          </a:xfrm>
        </p:spPr>
        <p:txBody>
          <a:bodyPr>
            <a:noAutofit/>
          </a:bodyPr>
          <a:lstStyle/>
          <a:p>
            <a:r>
              <a:rPr lang="en-GB" sz="2400" dirty="0" err="1">
                <a:latin typeface="Arial Black" panose="020B0A04020102020204" pitchFamily="34" charset="0"/>
              </a:rPr>
              <a:t>YBrs</a:t>
            </a:r>
            <a:r>
              <a:rPr lang="en-GB" sz="2400" dirty="0">
                <a:latin typeface="Arial Black" panose="020B0A04020102020204" pitchFamily="34" charset="0"/>
              </a:rPr>
              <a:t>. Dato</a:t>
            </a:r>
            <a:r>
              <a:rPr lang="en-GB" sz="2400" dirty="0" smtClean="0">
                <a:latin typeface="Arial Black" panose="020B0A04020102020204" pitchFamily="34" charset="0"/>
              </a:rPr>
              <a:t>’/ </a:t>
            </a:r>
            <a:r>
              <a:rPr lang="en-GB" sz="2400" dirty="0" err="1" smtClean="0">
                <a:latin typeface="Arial Black" panose="020B0A04020102020204" pitchFamily="34" charset="0"/>
              </a:rPr>
              <a:t>Doktor</a:t>
            </a:r>
            <a:r>
              <a:rPr lang="en-GB" sz="2400" dirty="0" smtClean="0">
                <a:latin typeface="Arial Black" panose="020B0A04020102020204" pitchFamily="34" charset="0"/>
              </a:rPr>
              <a:t>/ Tuan-Tuan/ </a:t>
            </a:r>
            <a:r>
              <a:rPr lang="en-GB" sz="2400" dirty="0" err="1" smtClean="0">
                <a:latin typeface="Arial Black" panose="020B0A04020102020204" pitchFamily="34" charset="0"/>
              </a:rPr>
              <a:t>Puan-Puan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>
                <a:latin typeface="Arial Black" panose="020B0A04020102020204" pitchFamily="34" charset="0"/>
              </a:rPr>
              <a:t>yang </a:t>
            </a:r>
            <a:r>
              <a:rPr lang="en-GB" sz="2400" dirty="0" err="1">
                <a:latin typeface="Arial Black" panose="020B0A04020102020204" pitchFamily="34" charset="0"/>
              </a:rPr>
              <a:t>dihormati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sekalian</a:t>
            </a:r>
            <a:r>
              <a:rPr lang="en-GB" sz="2400" dirty="0">
                <a:latin typeface="Arial Black" panose="020B0A04020102020204" pitchFamily="34" charset="0"/>
              </a:rPr>
              <a:t>,</a:t>
            </a:r>
            <a:r>
              <a:rPr lang="en-US" sz="2400" dirty="0">
                <a:latin typeface="Arial Black" panose="020B0A04020102020204" pitchFamily="34" charset="0"/>
              </a:rPr>
              <a:t/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GB" sz="2400" b="1" dirty="0">
                <a:latin typeface="Arial Black" panose="020B0A04020102020204" pitchFamily="34" charset="0"/>
              </a:rPr>
              <a:t> </a:t>
            </a:r>
            <a:r>
              <a:rPr lang="en-US" sz="2400" dirty="0">
                <a:latin typeface="Arial Black" panose="020B0A04020102020204" pitchFamily="34" charset="0"/>
              </a:rPr>
              <a:t/>
            </a:r>
            <a:br>
              <a:rPr lang="en-US" sz="2400" dirty="0">
                <a:latin typeface="Arial Black" panose="020B0A04020102020204" pitchFamily="34" charset="0"/>
              </a:rPr>
            </a:br>
            <a:r>
              <a:rPr lang="en-GB" sz="2400" b="1" dirty="0">
                <a:latin typeface="Arial Black" panose="020B0A04020102020204" pitchFamily="34" charset="0"/>
              </a:rPr>
              <a:t>PERINGATAN </a:t>
            </a:r>
            <a:r>
              <a:rPr lang="en-GB" sz="2400" b="1" dirty="0" smtClean="0">
                <a:latin typeface="Arial Black" panose="020B0A04020102020204" pitchFamily="34" charset="0"/>
              </a:rPr>
              <a:t>BERSAMA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6" y="1607261"/>
            <a:ext cx="11253717" cy="4943664"/>
          </a:xfrm>
        </p:spPr>
        <p:txBody>
          <a:bodyPr>
            <a:normAutofit fontScale="77500" lnSpcReduction="20000"/>
          </a:bodyPr>
          <a:lstStyle/>
          <a:p>
            <a:pPr marL="860425" lvl="0" indent="-860425" algn="just">
              <a:lnSpc>
                <a:spcPct val="160000"/>
              </a:lnSpc>
              <a:buNone/>
            </a:pPr>
            <a:r>
              <a:rPr lang="en-GB" dirty="0" smtClean="0">
                <a:latin typeface="Arial Black" panose="020B0A04020102020204" pitchFamily="34" charset="0"/>
              </a:rPr>
              <a:t>32)	</a:t>
            </a:r>
            <a:r>
              <a:rPr lang="en-GB" dirty="0" err="1" smtClean="0">
                <a:latin typeface="Arial Black" panose="020B0A04020102020204" pitchFamily="34" charset="0"/>
              </a:rPr>
              <a:t>Dalam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keghairahan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kita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bekerja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berusaha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untuk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memberi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perkhidmatan</a:t>
            </a:r>
            <a:r>
              <a:rPr lang="en-GB" dirty="0">
                <a:latin typeface="Arial Black" panose="020B0A04020102020204" pitchFamily="34" charset="0"/>
              </a:rPr>
              <a:t> yang </a:t>
            </a:r>
            <a:r>
              <a:rPr lang="en-GB" dirty="0" err="1">
                <a:latin typeface="Arial Black" panose="020B0A04020102020204" pitchFamily="34" charset="0"/>
              </a:rPr>
              <a:t>terbaik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kepada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masyarakat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jangan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lupa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bahawa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sebagai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penjawat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awam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kita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adalah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terikat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dengan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Akta-akta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Peraturan-peraturan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Pekeliling-pekeliling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Arahan-arahan</a:t>
            </a:r>
            <a:r>
              <a:rPr lang="en-GB" dirty="0">
                <a:latin typeface="Arial Black" panose="020B0A04020102020204" pitchFamily="34" charset="0"/>
              </a:rPr>
              <a:t> yang </a:t>
            </a:r>
            <a:r>
              <a:rPr lang="en-GB" dirty="0" err="1">
                <a:latin typeface="Arial Black" panose="020B0A04020102020204" pitchFamily="34" charset="0"/>
              </a:rPr>
              <a:t>sedang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berkuat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kuasa</a:t>
            </a:r>
            <a:r>
              <a:rPr lang="en-GB" dirty="0">
                <a:latin typeface="Arial Black" panose="020B0A04020102020204" pitchFamily="34" charset="0"/>
              </a:rPr>
              <a:t> yang </a:t>
            </a:r>
            <a:r>
              <a:rPr lang="en-GB" dirty="0" err="1">
                <a:latin typeface="Arial Black" panose="020B0A04020102020204" pitchFamily="34" charset="0"/>
              </a:rPr>
              <a:t>perlu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dipatuhi</a:t>
            </a:r>
            <a:r>
              <a:rPr lang="en-GB" dirty="0">
                <a:latin typeface="Arial Black" panose="020B0A04020102020204" pitchFamily="34" charset="0"/>
              </a:rPr>
              <a:t>. </a:t>
            </a:r>
            <a:r>
              <a:rPr lang="en-GB" dirty="0" err="1">
                <a:latin typeface="Arial Black" panose="020B0A04020102020204" pitchFamily="34" charset="0"/>
              </a:rPr>
              <a:t>Amatlah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diharapkan</a:t>
            </a:r>
            <a:r>
              <a:rPr lang="en-GB" dirty="0">
                <a:latin typeface="Arial Black" panose="020B0A04020102020204" pitchFamily="34" charset="0"/>
              </a:rPr>
              <a:t> agar </a:t>
            </a:r>
            <a:r>
              <a:rPr lang="en-GB" dirty="0" err="1">
                <a:latin typeface="Arial Black" panose="020B0A04020102020204" pitchFamily="34" charset="0"/>
              </a:rPr>
              <a:t>pengurusan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kewangan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aktiviti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program Jabatan </a:t>
            </a:r>
            <a:r>
              <a:rPr lang="en-GB" dirty="0" err="1">
                <a:latin typeface="Arial Black" panose="020B0A04020102020204" pitchFamily="34" charset="0"/>
              </a:rPr>
              <a:t>sentiasa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dirancang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dipantau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bagi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mengelakkan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berlakunya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kes-kes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kecuaian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pemborosan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pembaziran</a:t>
            </a:r>
            <a:r>
              <a:rPr lang="en-GB" dirty="0">
                <a:latin typeface="Arial Black" panose="020B0A04020102020204" pitchFamily="34" charset="0"/>
              </a:rPr>
              <a:t>, </a:t>
            </a:r>
            <a:r>
              <a:rPr lang="en-GB" dirty="0" err="1">
                <a:latin typeface="Arial Black" panose="020B0A04020102020204" pitchFamily="34" charset="0"/>
              </a:rPr>
              <a:t>ketirisan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seperti</a:t>
            </a:r>
            <a:r>
              <a:rPr lang="en-GB" dirty="0">
                <a:latin typeface="Arial Black" panose="020B0A04020102020204" pitchFamily="34" charset="0"/>
              </a:rPr>
              <a:t> yang </a:t>
            </a:r>
            <a:r>
              <a:rPr lang="en-GB" dirty="0" err="1">
                <a:latin typeface="Arial Black" panose="020B0A04020102020204" pitchFamily="34" charset="0"/>
              </a:rPr>
              <a:t>kerap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didedahkan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dalam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Laporan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>
                <a:latin typeface="Arial Black" panose="020B0A04020102020204" pitchFamily="34" charset="0"/>
              </a:rPr>
              <a:t>Ketua</a:t>
            </a:r>
            <a:r>
              <a:rPr lang="en-GB" dirty="0">
                <a:latin typeface="Arial Black" panose="020B0A04020102020204" pitchFamily="34" charset="0"/>
              </a:rPr>
              <a:t> Audit Negara.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4" y="610972"/>
            <a:ext cx="11117239" cy="5339451"/>
          </a:xfrm>
        </p:spPr>
        <p:txBody>
          <a:bodyPr>
            <a:normAutofit fontScale="70000" lnSpcReduction="20000"/>
          </a:bodyPr>
          <a:lstStyle/>
          <a:p>
            <a:pPr marL="914400" indent="-914400" algn="just">
              <a:lnSpc>
                <a:spcPct val="16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UCAPAN TAHNIAH</a:t>
            </a:r>
          </a:p>
          <a:p>
            <a:pPr marL="914400" indent="-914400" algn="just">
              <a:lnSpc>
                <a:spcPct val="160000"/>
              </a:lnSpc>
              <a:buNone/>
            </a:pPr>
            <a:r>
              <a:rPr lang="en-US" dirty="0" smtClean="0">
                <a:latin typeface="Arial Black" panose="020B0A04020102020204" pitchFamily="34" charset="0"/>
              </a:rPr>
              <a:t>33)	</a:t>
            </a:r>
            <a:r>
              <a:rPr lang="en-US" dirty="0" err="1" smtClean="0">
                <a:latin typeface="Arial Black" panose="020B0A04020102020204" pitchFamily="34" charset="0"/>
              </a:rPr>
              <a:t>Pada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kesempatan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juga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saya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ingin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mengucapkan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b="1" dirty="0" err="1" smtClean="0">
                <a:latin typeface="Arial Black" panose="020B0A04020102020204" pitchFamily="34" charset="0"/>
              </a:rPr>
              <a:t>Tahniah</a:t>
            </a:r>
            <a:r>
              <a:rPr lang="en-US" b="1" dirty="0" smtClean="0">
                <a:latin typeface="Arial Black" panose="020B0A04020102020204" pitchFamily="34" charset="0"/>
              </a:rPr>
              <a:t>” </a:t>
            </a:r>
            <a:r>
              <a:rPr lang="en-US" dirty="0" err="1">
                <a:latin typeface="Arial Black" panose="020B0A04020102020204" pitchFamily="34" charset="0"/>
              </a:rPr>
              <a:t>kepada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Ibu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Pejabat</a:t>
            </a:r>
            <a:r>
              <a:rPr lang="en-US" dirty="0">
                <a:latin typeface="Arial Black" panose="020B0A04020102020204" pitchFamily="34" charset="0"/>
              </a:rPr>
              <a:t> JKM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JKM Wilayah Persekutuan Kuala Lumpur yang </a:t>
            </a:r>
            <a:r>
              <a:rPr lang="en-US" dirty="0" err="1">
                <a:latin typeface="Arial Black" panose="020B0A04020102020204" pitchFamily="34" charset="0"/>
              </a:rPr>
              <a:t>telah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diiktiraf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Cemerlang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Prestasi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Naziran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eSPKB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sepanjang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tahun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2017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iaitu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93.61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Ibu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Pejabat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JKM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93.84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bagi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JKM WP KL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914400" indent="0" algn="just">
              <a:lnSpc>
                <a:spcPct val="160000"/>
              </a:lnSpc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Justeru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menjadi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harapan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saya</a:t>
            </a:r>
            <a:r>
              <a:rPr lang="en-US" dirty="0">
                <a:latin typeface="Arial Black" panose="020B0A04020102020204" pitchFamily="34" charset="0"/>
              </a:rPr>
              <a:t> agar </a:t>
            </a:r>
            <a:r>
              <a:rPr lang="en-US" dirty="0" err="1">
                <a:latin typeface="Arial Black" panose="020B0A04020102020204" pitchFamily="34" charset="0"/>
              </a:rPr>
              <a:t>semua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Bahagian</a:t>
            </a:r>
            <a:r>
              <a:rPr lang="en-US" dirty="0">
                <a:latin typeface="Arial Black" panose="020B0A04020102020204" pitchFamily="34" charset="0"/>
              </a:rPr>
              <a:t> di </a:t>
            </a:r>
            <a:r>
              <a:rPr lang="en-US" dirty="0" err="1">
                <a:latin typeface="Arial Black" panose="020B0A04020102020204" pitchFamily="34" charset="0"/>
              </a:rPr>
              <a:t>Ibu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Pejabat</a:t>
            </a:r>
            <a:r>
              <a:rPr lang="en-US" dirty="0">
                <a:latin typeface="Arial Black" panose="020B0A04020102020204" pitchFamily="34" charset="0"/>
              </a:rPr>
              <a:t> JKM </a:t>
            </a:r>
            <a:r>
              <a:rPr lang="en-US" dirty="0" err="1">
                <a:latin typeface="Arial Black" panose="020B0A04020102020204" pitchFamily="34" charset="0"/>
              </a:rPr>
              <a:t>terus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memberikan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kerjasama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dalam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mengekalkan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prestasi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cemerlang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berkenaan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Begitu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juga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dengan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semua</a:t>
            </a:r>
            <a:r>
              <a:rPr lang="en-US" dirty="0">
                <a:latin typeface="Arial Black" panose="020B0A04020102020204" pitchFamily="34" charset="0"/>
              </a:rPr>
              <a:t> JKM Negeri, Daerah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Institusi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JKM agar </a:t>
            </a:r>
            <a:r>
              <a:rPr lang="en-US" dirty="0" err="1" smtClean="0">
                <a:latin typeface="Arial Black" panose="020B0A04020102020204" pitchFamily="34" charset="0"/>
              </a:rPr>
              <a:t>sentiasa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berusaha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menjaga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nama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baik</a:t>
            </a:r>
            <a:r>
              <a:rPr lang="en-US" dirty="0">
                <a:latin typeface="Arial Black" panose="020B0A04020102020204" pitchFamily="34" charset="0"/>
              </a:rPr>
              <a:t> JKM.</a:t>
            </a:r>
          </a:p>
        </p:txBody>
      </p:sp>
    </p:spTree>
    <p:extLst>
      <p:ext uri="{BB962C8B-B14F-4D97-AF65-F5344CB8AC3E}">
        <p14:creationId xmlns:p14="http://schemas.microsoft.com/office/powerpoint/2010/main" val="15015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4" y="269779"/>
            <a:ext cx="11403843" cy="5762531"/>
          </a:xfrm>
        </p:spPr>
        <p:txBody>
          <a:bodyPr>
            <a:noAutofit/>
          </a:bodyPr>
          <a:lstStyle/>
          <a:p>
            <a:pPr marL="860425" lvl="0" indent="-860425" algn="just">
              <a:lnSpc>
                <a:spcPct val="150000"/>
              </a:lnSpc>
              <a:buNone/>
            </a:pPr>
            <a:r>
              <a:rPr lang="en-GB" sz="2600" dirty="0" smtClean="0">
                <a:latin typeface="Arial Black" panose="020B0A04020102020204" pitchFamily="34" charset="0"/>
              </a:rPr>
              <a:t>34)	</a:t>
            </a:r>
            <a:r>
              <a:rPr lang="en-GB" sz="2600" dirty="0" err="1" smtClean="0">
                <a:latin typeface="Arial Black" panose="020B0A04020102020204" pitchFamily="34" charset="0"/>
              </a:rPr>
              <a:t>Marilah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kita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bersama-sama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bangkit</a:t>
            </a:r>
            <a:r>
              <a:rPr lang="en-GB" sz="2600" dirty="0">
                <a:latin typeface="Arial Black" panose="020B0A04020102020204" pitchFamily="34" charset="0"/>
              </a:rPr>
              <a:t>, </a:t>
            </a:r>
            <a:r>
              <a:rPr lang="en-GB" sz="2600" dirty="0" err="1">
                <a:latin typeface="Arial Black" panose="020B0A04020102020204" pitchFamily="34" charset="0"/>
              </a:rPr>
              <a:t>berbakti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untuk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mencipta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lebih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kegemilangan</a:t>
            </a:r>
            <a:r>
              <a:rPr lang="en-GB" sz="2600" dirty="0">
                <a:latin typeface="Arial Black" panose="020B0A04020102020204" pitchFamily="34" charset="0"/>
              </a:rPr>
              <a:t> demi </a:t>
            </a:r>
            <a:r>
              <a:rPr lang="en-GB" sz="2600" dirty="0" err="1">
                <a:latin typeface="Arial Black" panose="020B0A04020102020204" pitchFamily="34" charset="0"/>
              </a:rPr>
              <a:t>masa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depan</a:t>
            </a:r>
            <a:r>
              <a:rPr lang="en-GB" sz="2600" dirty="0">
                <a:latin typeface="Arial Black" panose="020B0A04020102020204" pitchFamily="34" charset="0"/>
              </a:rPr>
              <a:t> JKM, </a:t>
            </a:r>
            <a:r>
              <a:rPr lang="en-GB" sz="2600" dirty="0" err="1">
                <a:latin typeface="Arial Black" panose="020B0A04020102020204" pitchFamily="34" charset="0"/>
              </a:rPr>
              <a:t>profesyen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kerja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sosial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dan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kesejahteraan</a:t>
            </a:r>
            <a:r>
              <a:rPr lang="en-GB" sz="2600" dirty="0">
                <a:latin typeface="Arial Black" panose="020B0A04020102020204" pitchFamily="34" charset="0"/>
              </a:rPr>
              <a:t> </a:t>
            </a:r>
            <a:r>
              <a:rPr lang="en-GB" sz="2600" dirty="0" err="1">
                <a:latin typeface="Arial Black" panose="020B0A04020102020204" pitchFamily="34" charset="0"/>
              </a:rPr>
              <a:t>masyarakat</a:t>
            </a:r>
            <a:r>
              <a:rPr lang="en-GB" sz="2600" dirty="0">
                <a:latin typeface="Arial Black" panose="020B0A04020102020204" pitchFamily="34" charset="0"/>
              </a:rPr>
              <a:t> Malaysia. </a:t>
            </a:r>
            <a:r>
              <a:rPr lang="en-GB" sz="2600" dirty="0" err="1">
                <a:latin typeface="Arial Black" panose="020B0A04020102020204" pitchFamily="34" charset="0"/>
              </a:rPr>
              <a:t>Ibarat</a:t>
            </a:r>
            <a:r>
              <a:rPr lang="en-GB" sz="2600" dirty="0">
                <a:latin typeface="Arial Black" panose="020B0A04020102020204" pitchFamily="34" charset="0"/>
              </a:rPr>
              <a:t> kata-kata:</a:t>
            </a:r>
            <a:endParaRPr lang="en-US" sz="2600" dirty="0">
              <a:latin typeface="Arial Black" panose="020B0A0402010202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2600" dirty="0">
              <a:latin typeface="Arial Black" panose="020B0A04020102020204" pitchFamily="34" charset="0"/>
            </a:endParaRPr>
          </a:p>
          <a:p>
            <a:pPr marL="914400" indent="0" algn="just">
              <a:lnSpc>
                <a:spcPct val="150000"/>
              </a:lnSpc>
              <a:buNone/>
            </a:pPr>
            <a:r>
              <a:rPr lang="en-GB" sz="2600" b="1" dirty="0">
                <a:latin typeface="Arial Black" panose="020B0A04020102020204" pitchFamily="34" charset="0"/>
              </a:rPr>
              <a:t>“</a:t>
            </a:r>
            <a:r>
              <a:rPr lang="en-GB" sz="2600" b="1" dirty="0" err="1">
                <a:latin typeface="Arial Black" panose="020B0A04020102020204" pitchFamily="34" charset="0"/>
              </a:rPr>
              <a:t>Lontarkan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impian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dan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cita-cita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setinggi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langit</a:t>
            </a:r>
            <a:r>
              <a:rPr lang="en-GB" sz="2600" b="1" dirty="0">
                <a:latin typeface="Arial Black" panose="020B0A04020102020204" pitchFamily="34" charset="0"/>
              </a:rPr>
              <a:t>, </a:t>
            </a:r>
            <a:r>
              <a:rPr lang="en-GB" sz="2600" b="1" dirty="0" err="1">
                <a:latin typeface="Arial Black" panose="020B0A04020102020204" pitchFamily="34" charset="0"/>
              </a:rPr>
              <a:t>walau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jatuh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sekalipun</a:t>
            </a:r>
            <a:r>
              <a:rPr lang="en-GB" sz="2600" b="1" dirty="0">
                <a:latin typeface="Arial Black" panose="020B0A04020102020204" pitchFamily="34" charset="0"/>
              </a:rPr>
              <a:t>, </a:t>
            </a:r>
            <a:r>
              <a:rPr lang="en-GB" sz="2600" b="1" dirty="0" err="1">
                <a:latin typeface="Arial Black" panose="020B0A04020102020204" pitchFamily="34" charset="0"/>
              </a:rPr>
              <a:t>ia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>
                <a:latin typeface="Arial Black" panose="020B0A04020102020204" pitchFamily="34" charset="0"/>
              </a:rPr>
              <a:t>jatuh</a:t>
            </a:r>
            <a:r>
              <a:rPr lang="en-GB" sz="2600" b="1" dirty="0">
                <a:latin typeface="Arial Black" panose="020B0A04020102020204" pitchFamily="34" charset="0"/>
              </a:rPr>
              <a:t> di </a:t>
            </a:r>
            <a:r>
              <a:rPr lang="en-GB" sz="2600" b="1" dirty="0" err="1">
                <a:latin typeface="Arial Black" panose="020B0A04020102020204" pitchFamily="34" charset="0"/>
              </a:rPr>
              <a:t>antara</a:t>
            </a:r>
            <a:r>
              <a:rPr lang="en-GB" sz="2600" b="1" dirty="0">
                <a:latin typeface="Arial Black" panose="020B0A04020102020204" pitchFamily="34" charset="0"/>
              </a:rPr>
              <a:t> </a:t>
            </a:r>
            <a:r>
              <a:rPr lang="en-GB" sz="2600" b="1" dirty="0" err="1" smtClean="0">
                <a:latin typeface="Arial Black" panose="020B0A04020102020204" pitchFamily="34" charset="0"/>
              </a:rPr>
              <a:t>bintang-bintang</a:t>
            </a:r>
            <a:r>
              <a:rPr lang="en-GB" sz="2600" b="1" dirty="0" smtClean="0">
                <a:latin typeface="Arial Black" panose="020B0A04020102020204" pitchFamily="34" charset="0"/>
              </a:rPr>
              <a:t>”</a:t>
            </a:r>
          </a:p>
          <a:p>
            <a:pPr marL="914400" indent="0" algn="just">
              <a:lnSpc>
                <a:spcPct val="100000"/>
              </a:lnSpc>
              <a:buNone/>
            </a:pPr>
            <a:endParaRPr lang="en-GB" sz="2600" b="1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600" dirty="0" err="1" smtClean="0">
                <a:latin typeface="Arial Black" panose="020B0A04020102020204" pitchFamily="34" charset="0"/>
              </a:rPr>
              <a:t>YBrs</a:t>
            </a:r>
            <a:r>
              <a:rPr lang="en-GB" sz="2600" dirty="0" smtClean="0">
                <a:latin typeface="Arial Black" panose="020B0A04020102020204" pitchFamily="34" charset="0"/>
              </a:rPr>
              <a:t>. Dato’/ </a:t>
            </a:r>
            <a:r>
              <a:rPr lang="en-GB" sz="2600" dirty="0" err="1" smtClean="0">
                <a:latin typeface="Arial Black" panose="020B0A04020102020204" pitchFamily="34" charset="0"/>
              </a:rPr>
              <a:t>Doktor</a:t>
            </a:r>
            <a:r>
              <a:rPr lang="en-GB" sz="2600" dirty="0" smtClean="0">
                <a:latin typeface="Arial Black" panose="020B0A04020102020204" pitchFamily="34" charset="0"/>
              </a:rPr>
              <a:t>/ Tuan-Tuan/ </a:t>
            </a:r>
            <a:r>
              <a:rPr lang="en-GB" sz="2600" dirty="0" err="1" smtClean="0">
                <a:latin typeface="Arial Black" panose="020B0A04020102020204" pitchFamily="34" charset="0"/>
              </a:rPr>
              <a:t>Puan-Puan</a:t>
            </a:r>
            <a:r>
              <a:rPr lang="en-GB" sz="2600" dirty="0" smtClean="0">
                <a:latin typeface="Arial Black" panose="020B0A04020102020204" pitchFamily="34" charset="0"/>
              </a:rPr>
              <a:t> yang </a:t>
            </a:r>
            <a:r>
              <a:rPr lang="en-GB" sz="2600" dirty="0" err="1" smtClean="0">
                <a:latin typeface="Arial Black" panose="020B0A04020102020204" pitchFamily="34" charset="0"/>
              </a:rPr>
              <a:t>dihormati</a:t>
            </a:r>
            <a:r>
              <a:rPr lang="en-GB" sz="2600" dirty="0" smtClean="0">
                <a:latin typeface="Arial Black" panose="020B0A04020102020204" pitchFamily="34" charset="0"/>
              </a:rPr>
              <a:t> </a:t>
            </a:r>
            <a:r>
              <a:rPr lang="en-GB" sz="2600" dirty="0" err="1" smtClean="0">
                <a:latin typeface="Arial Black" panose="020B0A04020102020204" pitchFamily="34" charset="0"/>
              </a:rPr>
              <a:t>sekalian</a:t>
            </a:r>
            <a:r>
              <a:rPr lang="en-GB" sz="2600" dirty="0" smtClean="0">
                <a:latin typeface="Arial Black" panose="020B0A04020102020204" pitchFamily="34" charset="0"/>
              </a:rPr>
              <a:t>,</a:t>
            </a:r>
            <a:endParaRPr lang="en-US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20" y="230185"/>
            <a:ext cx="2286001" cy="904117"/>
          </a:xfrm>
        </p:spPr>
        <p:txBody>
          <a:bodyPr>
            <a:noAutofit/>
          </a:bodyPr>
          <a:lstStyle/>
          <a:p>
            <a:r>
              <a:rPr lang="en-US" sz="2600" dirty="0">
                <a:latin typeface="Arial Black" panose="020B0A04020102020204" pitchFamily="34" charset="0"/>
              </a:rPr>
              <a:t/>
            </a:r>
            <a:br>
              <a:rPr lang="en-US" sz="2600" dirty="0">
                <a:latin typeface="Arial Black" panose="020B0A04020102020204" pitchFamily="34" charset="0"/>
              </a:rPr>
            </a:br>
            <a:r>
              <a:rPr lang="en-US" sz="2600" b="1" dirty="0">
                <a:latin typeface="Arial Black" panose="020B0A04020102020204" pitchFamily="34" charset="0"/>
              </a:rPr>
              <a:t>PENUTUP</a:t>
            </a:r>
            <a:r>
              <a:rPr lang="en-US" sz="2600" dirty="0">
                <a:latin typeface="Arial Black" panose="020B0A04020102020204" pitchFamily="34" charset="0"/>
              </a:rPr>
              <a:t/>
            </a:r>
            <a:br>
              <a:rPr lang="en-US" sz="2600" dirty="0">
                <a:latin typeface="Arial Black" panose="020B0A04020102020204" pitchFamily="34" charset="0"/>
              </a:rPr>
            </a:br>
            <a:endParaRPr lang="en-US" sz="2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0" y="1009933"/>
            <a:ext cx="11873554" cy="5848067"/>
          </a:xfrm>
        </p:spPr>
        <p:txBody>
          <a:bodyPr>
            <a:noAutofit/>
          </a:bodyPr>
          <a:lstStyle/>
          <a:p>
            <a:pPr marL="914400" lvl="0" indent="-914400" algn="just">
              <a:lnSpc>
                <a:spcPct val="160000"/>
              </a:lnSpc>
              <a:buNone/>
            </a:pPr>
            <a:r>
              <a:rPr lang="en-GB" sz="2400" dirty="0" smtClean="0">
                <a:latin typeface="Arial Black" panose="020B0A04020102020204" pitchFamily="34" charset="0"/>
              </a:rPr>
              <a:t>35)	</a:t>
            </a:r>
            <a:r>
              <a:rPr lang="en-GB" sz="2400" dirty="0" err="1" smtClean="0">
                <a:latin typeface="Arial Black" panose="020B0A04020102020204" pitchFamily="34" charset="0"/>
              </a:rPr>
              <a:t>Sebelum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mengakhiri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ucapan</a:t>
            </a:r>
            <a:r>
              <a:rPr lang="en-GB" sz="2400" dirty="0"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latin typeface="Arial Black" panose="020B0A04020102020204" pitchFamily="34" charset="0"/>
              </a:rPr>
              <a:t>saya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sekali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lagi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mengucapkan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terima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kasih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kepada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semua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warga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kerja</a:t>
            </a:r>
            <a:r>
              <a:rPr lang="en-GB" sz="2400" dirty="0">
                <a:latin typeface="Arial Black" panose="020B0A04020102020204" pitchFamily="34" charset="0"/>
              </a:rPr>
              <a:t> JKM yang </a:t>
            </a:r>
            <a:r>
              <a:rPr lang="en-GB" sz="2400" dirty="0" err="1">
                <a:latin typeface="Arial Black" panose="020B0A04020102020204" pitchFamily="34" charset="0"/>
              </a:rPr>
              <a:t>dapat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hadir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pada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hari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ini</a:t>
            </a:r>
            <a:r>
              <a:rPr lang="en-GB" sz="2400" dirty="0"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latin typeface="Arial Black" panose="020B0A04020102020204" pitchFamily="34" charset="0"/>
              </a:rPr>
              <a:t>pasukan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koir</a:t>
            </a:r>
            <a:r>
              <a:rPr lang="en-GB" sz="2400" dirty="0">
                <a:latin typeface="Arial Black" panose="020B0A04020102020204" pitchFamily="34" charset="0"/>
              </a:rPr>
              <a:t> JKM yang </a:t>
            </a:r>
            <a:r>
              <a:rPr lang="en-GB" sz="2400" dirty="0" err="1">
                <a:latin typeface="Arial Black" panose="020B0A04020102020204" pitchFamily="34" charset="0"/>
              </a:rPr>
              <a:t>telah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membuat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persembahan</a:t>
            </a:r>
            <a:r>
              <a:rPr lang="en-GB" sz="2400" dirty="0"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latin typeface="Arial Black" panose="020B0A04020102020204" pitchFamily="34" charset="0"/>
              </a:rPr>
              <a:t>dan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semua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pihak</a:t>
            </a:r>
            <a:r>
              <a:rPr lang="en-GB" sz="2400" dirty="0">
                <a:latin typeface="Arial Black" panose="020B0A04020102020204" pitchFamily="34" charset="0"/>
              </a:rPr>
              <a:t> yang </a:t>
            </a:r>
            <a:r>
              <a:rPr lang="en-GB" sz="2400" dirty="0" err="1">
                <a:latin typeface="Arial Black" panose="020B0A04020102020204" pitchFamily="34" charset="0"/>
              </a:rPr>
              <a:t>terlibat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sama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ada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secara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langsung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atau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tidak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langsung</a:t>
            </a:r>
            <a:r>
              <a:rPr lang="en-GB" sz="2400" dirty="0">
                <a:latin typeface="Arial Black" panose="020B0A04020102020204" pitchFamily="34" charset="0"/>
              </a:rPr>
              <a:t>.  </a:t>
            </a:r>
            <a:r>
              <a:rPr lang="en-GB" sz="2400" dirty="0" err="1">
                <a:latin typeface="Arial Black" panose="020B0A04020102020204" pitchFamily="34" charset="0"/>
              </a:rPr>
              <a:t>Ucapan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syabas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dan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terima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kasih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juga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kepada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pihak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urus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setia</a:t>
            </a:r>
            <a:r>
              <a:rPr lang="en-GB" sz="2400" dirty="0">
                <a:latin typeface="Arial Black" panose="020B0A04020102020204" pitchFamily="34" charset="0"/>
              </a:rPr>
              <a:t> yang </a:t>
            </a:r>
            <a:r>
              <a:rPr lang="en-GB" sz="2400" dirty="0" err="1">
                <a:latin typeface="Arial Black" panose="020B0A04020102020204" pitchFamily="34" charset="0"/>
              </a:rPr>
              <a:t>telah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menguruskan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Majlis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Amanat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Tahun</a:t>
            </a:r>
            <a:r>
              <a:rPr lang="en-GB" sz="2400" dirty="0">
                <a:latin typeface="Arial Black" panose="020B0A04020102020204" pitchFamily="34" charset="0"/>
              </a:rPr>
              <a:t> Baharu, </a:t>
            </a:r>
            <a:r>
              <a:rPr lang="en-GB" sz="2400" dirty="0" err="1">
                <a:latin typeface="Arial Black" panose="020B0A04020102020204" pitchFamily="34" charset="0"/>
              </a:rPr>
              <a:t>Ketua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Pengarah</a:t>
            </a:r>
            <a:r>
              <a:rPr lang="en-GB" sz="2400" dirty="0">
                <a:latin typeface="Arial Black" panose="020B0A04020102020204" pitchFamily="34" charset="0"/>
              </a:rPr>
              <a:t> Kebajikan </a:t>
            </a:r>
            <a:r>
              <a:rPr lang="en-GB" sz="2400" dirty="0" err="1">
                <a:latin typeface="Arial Black" panose="020B0A04020102020204" pitchFamily="34" charset="0"/>
              </a:rPr>
              <a:t>Masyarakat</a:t>
            </a:r>
            <a:r>
              <a:rPr lang="en-GB" sz="2400" dirty="0">
                <a:latin typeface="Arial Black" panose="020B0A04020102020204" pitchFamily="34" charset="0"/>
              </a:rPr>
              <a:t>, </a:t>
            </a:r>
            <a:r>
              <a:rPr lang="en-GB" sz="2400" dirty="0" err="1">
                <a:latin typeface="Arial Black" panose="020B0A04020102020204" pitchFamily="34" charset="0"/>
              </a:rPr>
              <a:t>bersempena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Perhimpunan</a:t>
            </a:r>
            <a:r>
              <a:rPr lang="en-GB" sz="2400" dirty="0">
                <a:latin typeface="Arial Black" panose="020B0A04020102020204" pitchFamily="34" charset="0"/>
              </a:rPr>
              <a:t> </a:t>
            </a:r>
            <a:r>
              <a:rPr lang="en-GB" sz="2400" dirty="0" err="1">
                <a:latin typeface="Arial Black" panose="020B0A04020102020204" pitchFamily="34" charset="0"/>
              </a:rPr>
              <a:t>Bulanan</a:t>
            </a:r>
            <a:r>
              <a:rPr lang="en-GB" sz="2400" dirty="0">
                <a:latin typeface="Arial Black" panose="020B0A04020102020204" pitchFamily="34" charset="0"/>
              </a:rPr>
              <a:t> JKM  </a:t>
            </a:r>
            <a:r>
              <a:rPr lang="en-GB" sz="2400" dirty="0" err="1">
                <a:latin typeface="Arial Black" panose="020B0A04020102020204" pitchFamily="34" charset="0"/>
              </a:rPr>
              <a:t>Bil</a:t>
            </a:r>
            <a:r>
              <a:rPr lang="en-GB" sz="2400" dirty="0">
                <a:latin typeface="Arial Black" panose="020B0A04020102020204" pitchFamily="34" charset="0"/>
              </a:rPr>
              <a:t>. 1 </a:t>
            </a:r>
            <a:r>
              <a:rPr lang="en-GB" sz="2400" dirty="0" err="1" smtClean="0">
                <a:latin typeface="Arial Black" panose="020B0A04020102020204" pitchFamily="34" charset="0"/>
              </a:rPr>
              <a:t>Tahun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>
                <a:latin typeface="Arial Black" panose="020B0A04020102020204" pitchFamily="34" charset="0"/>
              </a:rPr>
              <a:t>2018. 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66" y="160596"/>
            <a:ext cx="11362900" cy="644492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60000"/>
              </a:lnSpc>
              <a:buNone/>
            </a:pPr>
            <a:r>
              <a:rPr lang="en-GB" sz="2400" dirty="0" smtClean="0">
                <a:latin typeface="Arial Black" panose="020B0A04020102020204" pitchFamily="34" charset="0"/>
              </a:rPr>
              <a:t>36)	</a:t>
            </a:r>
            <a:r>
              <a:rPr lang="en-GB" sz="2400" dirty="0" err="1" smtClean="0">
                <a:latin typeface="Arial Black" panose="020B0A04020102020204" pitchFamily="34" charset="0"/>
              </a:rPr>
              <a:t>Sebelum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mengundur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diri</a:t>
            </a:r>
            <a:r>
              <a:rPr lang="en-GB" sz="2400" dirty="0" smtClean="0">
                <a:latin typeface="Arial Black" panose="020B0A04020102020204" pitchFamily="34" charset="0"/>
              </a:rPr>
              <a:t>, </a:t>
            </a:r>
            <a:r>
              <a:rPr lang="en-GB" sz="2400" dirty="0" err="1" smtClean="0">
                <a:latin typeface="Arial Black" panose="020B0A04020102020204" pitchFamily="34" charset="0"/>
              </a:rPr>
              <a:t>serangkap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pantun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daripada</a:t>
            </a:r>
            <a:r>
              <a:rPr lang="en-GB" sz="2400" dirty="0" smtClean="0">
                <a:latin typeface="Arial Black" panose="020B0A04020102020204" pitchFamily="34" charset="0"/>
              </a:rPr>
              <a:t> </a:t>
            </a:r>
            <a:r>
              <a:rPr lang="en-GB" sz="2400" dirty="0" err="1" smtClean="0">
                <a:latin typeface="Arial Black" panose="020B0A04020102020204" pitchFamily="34" charset="0"/>
              </a:rPr>
              <a:t>saya</a:t>
            </a:r>
            <a:r>
              <a:rPr lang="en-GB" sz="2400" dirty="0" smtClean="0">
                <a:latin typeface="Arial Black" panose="020B0A04020102020204" pitchFamily="34" charset="0"/>
              </a:rPr>
              <a:t>: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pPr marL="863600" indent="0" algn="just">
              <a:lnSpc>
                <a:spcPct val="160000"/>
              </a:lnSpc>
              <a:buNone/>
            </a:pPr>
            <a:r>
              <a:rPr lang="en-US" sz="2400" b="1" dirty="0" err="1" smtClean="0">
                <a:latin typeface="Arial Black" panose="020B0A04020102020204" pitchFamily="34" charset="0"/>
              </a:rPr>
              <a:t>Kundur</a:t>
            </a:r>
            <a:r>
              <a:rPr lang="en-US" sz="2400" b="1" dirty="0" smtClean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tidak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melata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pagi</a:t>
            </a:r>
            <a:r>
              <a:rPr lang="en-US" sz="2400" b="1" dirty="0">
                <a:latin typeface="Arial Black" panose="020B0A04020102020204" pitchFamily="34" charset="0"/>
              </a:rPr>
              <a:t>,</a:t>
            </a:r>
            <a:endParaRPr lang="en-US" sz="2400" dirty="0">
              <a:latin typeface="Arial Black" panose="020B0A04020102020204" pitchFamily="34" charset="0"/>
            </a:endParaRPr>
          </a:p>
          <a:p>
            <a:pPr marL="863600" indent="0" algn="just">
              <a:lnSpc>
                <a:spcPct val="160000"/>
              </a:lnSpc>
              <a:buNone/>
            </a:pPr>
            <a:r>
              <a:rPr lang="en-US" sz="2400" b="1" dirty="0" err="1">
                <a:latin typeface="Arial Black" panose="020B0A04020102020204" pitchFamily="34" charset="0"/>
              </a:rPr>
              <a:t>Labu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tidak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melata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mari</a:t>
            </a:r>
            <a:r>
              <a:rPr lang="en-US" sz="2400" b="1" dirty="0">
                <a:latin typeface="Arial Black" panose="020B0A04020102020204" pitchFamily="34" charset="0"/>
              </a:rPr>
              <a:t>,</a:t>
            </a:r>
            <a:endParaRPr lang="en-US" sz="2400" dirty="0">
              <a:latin typeface="Arial Black" panose="020B0A04020102020204" pitchFamily="34" charset="0"/>
            </a:endParaRPr>
          </a:p>
          <a:p>
            <a:pPr marL="863600" indent="0" algn="just">
              <a:lnSpc>
                <a:spcPct val="160000"/>
              </a:lnSpc>
              <a:buNone/>
            </a:pPr>
            <a:r>
              <a:rPr lang="en-US" sz="2400" b="1" dirty="0" err="1">
                <a:latin typeface="Arial Black" panose="020B0A04020102020204" pitchFamily="34" charset="0"/>
              </a:rPr>
              <a:t>Bekerja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kita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penuh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motivasi</a:t>
            </a:r>
            <a:r>
              <a:rPr lang="en-US" sz="2400" b="1" dirty="0">
                <a:latin typeface="Arial Black" panose="020B0A04020102020204" pitchFamily="34" charset="0"/>
              </a:rPr>
              <a:t>,</a:t>
            </a:r>
            <a:endParaRPr lang="en-US" sz="2400" dirty="0">
              <a:latin typeface="Arial Black" panose="020B0A04020102020204" pitchFamily="34" charset="0"/>
            </a:endParaRPr>
          </a:p>
          <a:p>
            <a:pPr marL="863600" indent="0" algn="just">
              <a:lnSpc>
                <a:spcPct val="160000"/>
              </a:lnSpc>
              <a:buNone/>
            </a:pPr>
            <a:r>
              <a:rPr lang="en-US" sz="2400" b="1" dirty="0">
                <a:latin typeface="Arial Black" panose="020B0A04020102020204" pitchFamily="34" charset="0"/>
              </a:rPr>
              <a:t>Agar </a:t>
            </a:r>
            <a:r>
              <a:rPr lang="en-US" sz="2400" b="1" dirty="0" err="1">
                <a:latin typeface="Arial Black" panose="020B0A04020102020204" pitchFamily="34" charset="0"/>
              </a:rPr>
              <a:t>masyarakat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dan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i="1" dirty="0">
                <a:latin typeface="Arial Black" panose="020B0A04020102020204" pitchFamily="34" charset="0"/>
              </a:rPr>
              <a:t>stakeholders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berpuas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hati</a:t>
            </a:r>
            <a:r>
              <a:rPr lang="en-US" sz="2400" b="1" dirty="0">
                <a:latin typeface="Arial Black" panose="020B0A04020102020204" pitchFamily="34" charset="0"/>
              </a:rPr>
              <a:t>.</a:t>
            </a:r>
            <a:endParaRPr lang="en-US" sz="2400" dirty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	Inn </a:t>
            </a:r>
            <a:r>
              <a:rPr lang="en-US" sz="2400" dirty="0" err="1">
                <a:latin typeface="Arial Black" panose="020B0A04020102020204" pitchFamily="34" charset="0"/>
              </a:rPr>
              <a:t>Syaa</a:t>
            </a:r>
            <a:r>
              <a:rPr lang="en-US" sz="2400" dirty="0">
                <a:latin typeface="Arial Black" panose="020B0A04020102020204" pitchFamily="34" charset="0"/>
              </a:rPr>
              <a:t> Allah.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i-FI" sz="2400" dirty="0" smtClean="0">
              <a:latin typeface="Arial Black" panose="020B0A040201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fi-FI" sz="2400" dirty="0" smtClean="0">
                <a:latin typeface="Arial Black" panose="020B0A04020102020204" pitchFamily="34" charset="0"/>
              </a:rPr>
              <a:t>Sekian</a:t>
            </a:r>
            <a:r>
              <a:rPr lang="fi-FI" sz="2400" dirty="0">
                <a:latin typeface="Arial Black" panose="020B0A04020102020204" pitchFamily="34" charset="0"/>
              </a:rPr>
              <a:t>, Wabillahitaufiq walhidayah wassalamualaikum warahmatullahi wabarakatuh</a:t>
            </a:r>
            <a:r>
              <a:rPr lang="fi-FI" sz="2400" dirty="0" smtClean="0">
                <a:latin typeface="Arial Black" panose="020B0A04020102020204" pitchFamily="34" charset="0"/>
              </a:rPr>
              <a:t>.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177" y="804247"/>
            <a:ext cx="11141123" cy="5077937"/>
          </a:xfrm>
        </p:spPr>
        <p:txBody>
          <a:bodyPr>
            <a:noAutofit/>
          </a:bodyPr>
          <a:lstStyle/>
          <a:p>
            <a:pPr marL="736600" lvl="0" indent="-736600" algn="just">
              <a:lnSpc>
                <a:spcPct val="160000"/>
              </a:lnSpc>
            </a:pPr>
            <a:r>
              <a:rPr lang="en-US" sz="3200" dirty="0" smtClean="0">
                <a:latin typeface="Arial Black" panose="020B0A04020102020204" pitchFamily="34" charset="0"/>
              </a:rPr>
              <a:t>2)	</a:t>
            </a:r>
            <a:r>
              <a:rPr lang="en-US" sz="3200" dirty="0" err="1" smtClean="0">
                <a:latin typeface="Arial Black" panose="020B0A04020102020204" pitchFamily="34" charset="0"/>
              </a:rPr>
              <a:t>Pada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kesempatan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ini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saya</a:t>
            </a:r>
            <a:r>
              <a:rPr lang="en-US" sz="3200" dirty="0">
                <a:latin typeface="Arial Black" panose="020B0A04020102020204" pitchFamily="34" charset="0"/>
              </a:rPr>
              <a:t>  </a:t>
            </a:r>
            <a:r>
              <a:rPr lang="en-US" sz="3200" dirty="0" err="1">
                <a:latin typeface="Arial Black" panose="020B0A04020102020204" pitchFamily="34" charset="0"/>
              </a:rPr>
              <a:t>ingin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mengucapkan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syabas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tahniah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kepada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Bahagian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Kawalan</a:t>
            </a:r>
            <a:r>
              <a:rPr lang="en-US" sz="3200" dirty="0">
                <a:latin typeface="Arial Black" panose="020B0A04020102020204" pitchFamily="34" charset="0"/>
              </a:rPr>
              <a:t> Standard, </a:t>
            </a:r>
            <a:r>
              <a:rPr lang="en-US" sz="3200" dirty="0" err="1">
                <a:latin typeface="Arial Black" panose="020B0A04020102020204" pitchFamily="34" charset="0"/>
              </a:rPr>
              <a:t>Bahagian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Warga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Emas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>
                <a:latin typeface="Arial Black" panose="020B0A04020102020204" pitchFamily="34" charset="0"/>
              </a:rPr>
              <a:t>Bahagian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Kaunseling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dan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Psikologi</a:t>
            </a:r>
            <a:r>
              <a:rPr lang="en-US" sz="3200" dirty="0">
                <a:latin typeface="Arial Black" panose="020B0A04020102020204" pitchFamily="34" charset="0"/>
              </a:rPr>
              <a:t>, </a:t>
            </a:r>
            <a:r>
              <a:rPr lang="en-US" sz="3200" dirty="0" err="1" smtClean="0">
                <a:latin typeface="Arial Black" panose="020B0A04020102020204" pitchFamily="34" charset="0"/>
              </a:rPr>
              <a:t>serta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Bahagian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Perintah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Khidmat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Masyarakat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selaku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pengajur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Majlis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pada</a:t>
            </a:r>
            <a:r>
              <a:rPr lang="en-US" sz="3200" dirty="0">
                <a:latin typeface="Arial Black" panose="020B0A04020102020204" pitchFamily="34" charset="0"/>
              </a:rPr>
              <a:t> kali </a:t>
            </a:r>
            <a:r>
              <a:rPr lang="en-US" sz="3200" dirty="0" err="1">
                <a:latin typeface="Arial Black" panose="020B0A04020102020204" pitchFamily="34" charset="0"/>
              </a:rPr>
              <a:t>ini</a:t>
            </a:r>
            <a:r>
              <a:rPr lang="en-US" sz="3200" dirty="0">
                <a:latin typeface="Arial Black" panose="020B0A04020102020204" pitchFamily="34" charset="0"/>
              </a:rPr>
              <a:t>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8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1" y="873457"/>
            <a:ext cx="11041039" cy="5303506"/>
          </a:xfrm>
        </p:spPr>
        <p:txBody>
          <a:bodyPr>
            <a:normAutofit fontScale="85000" lnSpcReduction="20000"/>
          </a:bodyPr>
          <a:lstStyle/>
          <a:p>
            <a:pPr marL="860425" lvl="0" indent="-860425" algn="just">
              <a:lnSpc>
                <a:spcPct val="150000"/>
              </a:lnSpc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3) 	</a:t>
            </a:r>
            <a:r>
              <a:rPr lang="en-US" sz="4400" dirty="0" err="1" smtClean="0">
                <a:latin typeface="Arial Black" panose="020B0A04020102020204" pitchFamily="34" charset="0"/>
              </a:rPr>
              <a:t>Saya</a:t>
            </a:r>
            <a:r>
              <a:rPr lang="en-US" sz="4400" dirty="0" smtClean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juga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mengalu-alukan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kehadiran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Pengarah-Pengarah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Bahagian</a:t>
            </a:r>
            <a:r>
              <a:rPr lang="en-US" sz="4400" dirty="0">
                <a:latin typeface="Arial Black" panose="020B0A04020102020204" pitchFamily="34" charset="0"/>
              </a:rPr>
              <a:t>, </a:t>
            </a:r>
            <a:r>
              <a:rPr lang="en-US" sz="4400" dirty="0" err="1">
                <a:latin typeface="Arial Black" panose="020B0A04020102020204" pitchFamily="34" charset="0"/>
              </a:rPr>
              <a:t>Pengarah-Pengarah</a:t>
            </a:r>
            <a:r>
              <a:rPr lang="en-US" sz="4400" dirty="0">
                <a:latin typeface="Arial Black" panose="020B0A04020102020204" pitchFamily="34" charset="0"/>
              </a:rPr>
              <a:t> Negeri, </a:t>
            </a:r>
            <a:r>
              <a:rPr lang="en-US" sz="4400" dirty="0" err="1">
                <a:latin typeface="Arial Black" panose="020B0A04020102020204" pitchFamily="34" charset="0"/>
              </a:rPr>
              <a:t>Pegawai-pegawai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dan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kakitangan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Ibu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Pejabat</a:t>
            </a:r>
            <a:r>
              <a:rPr lang="en-US" sz="4400" dirty="0">
                <a:latin typeface="Arial Black" panose="020B0A04020102020204" pitchFamily="34" charset="0"/>
              </a:rPr>
              <a:t>, PLPP Bangi, </a:t>
            </a:r>
            <a:r>
              <a:rPr lang="en-US" sz="4400" dirty="0" err="1" smtClean="0">
                <a:latin typeface="Arial Black" panose="020B0A04020102020204" pitchFamily="34" charset="0"/>
              </a:rPr>
              <a:t>dan</a:t>
            </a:r>
            <a:r>
              <a:rPr lang="en-US" sz="4400" dirty="0" smtClean="0">
                <a:latin typeface="Arial Black" panose="020B0A04020102020204" pitchFamily="34" charset="0"/>
              </a:rPr>
              <a:t> Jabatan </a:t>
            </a:r>
            <a:r>
              <a:rPr lang="en-US" sz="4400" dirty="0">
                <a:latin typeface="Arial Black" panose="020B0A04020102020204" pitchFamily="34" charset="0"/>
              </a:rPr>
              <a:t>Kebajikan </a:t>
            </a:r>
            <a:r>
              <a:rPr lang="en-US" sz="4400" dirty="0" err="1">
                <a:latin typeface="Arial Black" panose="020B0A04020102020204" pitchFamily="34" charset="0"/>
              </a:rPr>
              <a:t>Masyarakat</a:t>
            </a:r>
            <a:r>
              <a:rPr lang="en-US" sz="4400" dirty="0">
                <a:latin typeface="Arial Black" panose="020B0A04020102020204" pitchFamily="34" charset="0"/>
              </a:rPr>
              <a:t> Wilayah Persekutuan </a:t>
            </a:r>
            <a:r>
              <a:rPr lang="en-US" sz="4400" dirty="0" err="1">
                <a:latin typeface="Arial Black" panose="020B0A04020102020204" pitchFamily="34" charset="0"/>
              </a:rPr>
              <a:t>Cawangan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Putrajaya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smtClean="0">
                <a:latin typeface="Arial Black" panose="020B0A04020102020204" pitchFamily="34" charset="0"/>
              </a:rPr>
              <a:t>yang </a:t>
            </a:r>
            <a:r>
              <a:rPr lang="en-US" sz="4400" dirty="0" err="1">
                <a:latin typeface="Arial Black" panose="020B0A04020102020204" pitchFamily="34" charset="0"/>
              </a:rPr>
              <a:t>dapat</a:t>
            </a:r>
            <a:r>
              <a:rPr lang="en-US" sz="4400" dirty="0">
                <a:latin typeface="Arial Black" panose="020B0A04020102020204" pitchFamily="34" charset="0"/>
              </a:rPr>
              <a:t> </a:t>
            </a:r>
            <a:r>
              <a:rPr lang="en-US" sz="4400" dirty="0" err="1">
                <a:latin typeface="Arial Black" panose="020B0A04020102020204" pitchFamily="34" charset="0"/>
              </a:rPr>
              <a:t>hadir</a:t>
            </a:r>
            <a:r>
              <a:rPr lang="en-US" sz="44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0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84" y="351477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600" dirty="0" smtClean="0">
                <a:latin typeface="Arial Black" panose="020B0A04020102020204" pitchFamily="34" charset="0"/>
              </a:rPr>
              <a:t>YBrs. Dato’/ Doktor/ Tuan-Tuan/ Puan-Puan</a:t>
            </a:r>
            <a:br>
              <a:rPr lang="sv-SE" sz="2600" dirty="0" smtClean="0">
                <a:latin typeface="Arial Black" panose="020B0A04020102020204" pitchFamily="34" charset="0"/>
              </a:rPr>
            </a:br>
            <a:r>
              <a:rPr lang="sv-SE" sz="2600" dirty="0" smtClean="0">
                <a:latin typeface="Arial Black" panose="020B0A04020102020204" pitchFamily="34" charset="0"/>
              </a:rPr>
              <a:t>Semua warga JKM yang saya hormati,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2043989"/>
            <a:ext cx="1091252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MERAKYATKAN PERKHIDMATAN KEBAJIKAN</a:t>
            </a:r>
          </a:p>
          <a:p>
            <a:pPr>
              <a:lnSpc>
                <a:spcPct val="120000"/>
              </a:lnSpc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marL="573088" indent="-573088" algn="just">
              <a:lnSpc>
                <a:spcPct val="170000"/>
              </a:lnSpc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4)	Jabatan </a:t>
            </a:r>
            <a:r>
              <a:rPr lang="en-US" sz="4000" dirty="0" err="1" smtClean="0">
                <a:latin typeface="Arial Black" panose="020B0A04020102020204" pitchFamily="34" charset="0"/>
              </a:rPr>
              <a:t>telah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melancarkan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Pelan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Strategik</a:t>
            </a:r>
            <a:r>
              <a:rPr lang="en-US" sz="4000" dirty="0" smtClean="0">
                <a:latin typeface="Arial Black" panose="020B0A04020102020204" pitchFamily="34" charset="0"/>
              </a:rPr>
              <a:t> JKM 2016-2020 </a:t>
            </a:r>
            <a:r>
              <a:rPr lang="en-US" sz="4000" dirty="0" err="1" smtClean="0">
                <a:latin typeface="Arial Black" panose="020B0A04020102020204" pitchFamily="34" charset="0"/>
              </a:rPr>
              <a:t>pada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Januari</a:t>
            </a:r>
            <a:r>
              <a:rPr lang="en-US" sz="4000" dirty="0" smtClean="0">
                <a:latin typeface="Arial Black" panose="020B0A04020102020204" pitchFamily="34" charset="0"/>
              </a:rPr>
              <a:t> 2017 yang </a:t>
            </a:r>
            <a:r>
              <a:rPr lang="en-US" sz="4000" dirty="0" err="1" smtClean="0">
                <a:latin typeface="Arial Black" panose="020B0A04020102020204" pitchFamily="34" charset="0"/>
              </a:rPr>
              <a:t>bertemakan</a:t>
            </a:r>
            <a:r>
              <a:rPr lang="en-US" sz="4000" dirty="0" smtClean="0">
                <a:latin typeface="Arial Black" panose="020B0A04020102020204" pitchFamily="34" charset="0"/>
              </a:rPr>
              <a:t> “</a:t>
            </a:r>
            <a:r>
              <a:rPr lang="en-US" sz="4000" dirty="0" err="1" smtClean="0">
                <a:latin typeface="Arial Black" panose="020B0A04020102020204" pitchFamily="34" charset="0"/>
              </a:rPr>
              <a:t>Merakyatkan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Perkhidmatan</a:t>
            </a:r>
            <a:r>
              <a:rPr lang="en-US" sz="4000" dirty="0" smtClean="0">
                <a:latin typeface="Arial Black" panose="020B0A04020102020204" pitchFamily="34" charset="0"/>
              </a:rPr>
              <a:t> Kebajikan”. </a:t>
            </a:r>
            <a:r>
              <a:rPr lang="en-US" sz="4000" dirty="0" err="1" smtClean="0">
                <a:latin typeface="Arial Black" panose="020B0A04020102020204" pitchFamily="34" charset="0"/>
              </a:rPr>
              <a:t>Setelah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setahun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berlalu</a:t>
            </a:r>
            <a:r>
              <a:rPr lang="en-US" sz="4000" dirty="0" smtClean="0">
                <a:latin typeface="Arial Black" panose="020B0A04020102020204" pitchFamily="34" charset="0"/>
              </a:rPr>
              <a:t>, </a:t>
            </a:r>
            <a:r>
              <a:rPr lang="en-US" sz="4000" dirty="0" err="1" smtClean="0">
                <a:latin typeface="Arial Black" panose="020B0A04020102020204" pitchFamily="34" charset="0"/>
              </a:rPr>
              <a:t>sejauh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manakah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kita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telah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melaksanakan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aspirasi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ini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22" y="638269"/>
            <a:ext cx="11226423" cy="5817122"/>
          </a:xfrm>
        </p:spPr>
        <p:txBody>
          <a:bodyPr>
            <a:normAutofit fontScale="85000" lnSpcReduction="10000"/>
          </a:bodyPr>
          <a:lstStyle/>
          <a:p>
            <a:pPr marL="914400" lvl="0" indent="-914400" algn="just">
              <a:lnSpc>
                <a:spcPct val="160000"/>
              </a:lnSpc>
              <a:buNone/>
            </a:pPr>
            <a:r>
              <a:rPr lang="en-GB" sz="3200" dirty="0" smtClean="0">
                <a:latin typeface="Arial Black" panose="020B0A04020102020204" pitchFamily="34" charset="0"/>
              </a:rPr>
              <a:t>5) 	</a:t>
            </a:r>
            <a:r>
              <a:rPr lang="en-GB" sz="3200" dirty="0" err="1" smtClean="0">
                <a:latin typeface="Arial Black" panose="020B0A04020102020204" pitchFamily="34" charset="0"/>
              </a:rPr>
              <a:t>Sebagai</a:t>
            </a:r>
            <a:r>
              <a:rPr lang="en-GB" sz="3200" dirty="0" smtClean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Ketua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Pengarah</a:t>
            </a:r>
            <a:r>
              <a:rPr lang="en-GB" sz="3200" dirty="0">
                <a:latin typeface="Arial Black" panose="020B0A04020102020204" pitchFamily="34" charset="0"/>
              </a:rPr>
              <a:t> Kebajikan </a:t>
            </a:r>
            <a:r>
              <a:rPr lang="en-GB" sz="3200" dirty="0" err="1">
                <a:latin typeface="Arial Black" panose="020B0A04020102020204" pitchFamily="34" charset="0"/>
              </a:rPr>
              <a:t>Masyarakat</a:t>
            </a:r>
            <a:r>
              <a:rPr lang="en-GB" sz="3200" dirty="0">
                <a:latin typeface="Arial Black" panose="020B0A04020102020204" pitchFamily="34" charset="0"/>
              </a:rPr>
              <a:t> yang </a:t>
            </a:r>
            <a:r>
              <a:rPr lang="en-GB" sz="3200" dirty="0" err="1">
                <a:latin typeface="Arial Black" panose="020B0A04020102020204" pitchFamily="34" charset="0"/>
              </a:rPr>
              <a:t>baharu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dilantik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memikul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amanah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 smtClean="0">
                <a:latin typeface="Arial Black" panose="020B0A04020102020204" pitchFamily="34" charset="0"/>
              </a:rPr>
              <a:t>mengemudikan</a:t>
            </a:r>
            <a:r>
              <a:rPr lang="en-GB" sz="3200" dirty="0" smtClean="0">
                <a:latin typeface="Arial Black" panose="020B0A04020102020204" pitchFamily="34" charset="0"/>
              </a:rPr>
              <a:t> </a:t>
            </a:r>
            <a:r>
              <a:rPr lang="en-GB" sz="3200" dirty="0">
                <a:latin typeface="Arial Black" panose="020B0A04020102020204" pitchFamily="34" charset="0"/>
              </a:rPr>
              <a:t>JKM </a:t>
            </a:r>
            <a:r>
              <a:rPr lang="en-GB" sz="3200" dirty="0" err="1">
                <a:latin typeface="Arial Black" panose="020B0A04020102020204" pitchFamily="34" charset="0"/>
              </a:rPr>
              <a:t>pada</a:t>
            </a:r>
            <a:r>
              <a:rPr lang="en-GB" sz="3200" dirty="0">
                <a:latin typeface="Arial Black" panose="020B0A04020102020204" pitchFamily="34" charset="0"/>
              </a:rPr>
              <a:t> 10 </a:t>
            </a:r>
            <a:r>
              <a:rPr lang="en-GB" sz="3200" dirty="0" err="1">
                <a:latin typeface="Arial Black" panose="020B0A04020102020204" pitchFamily="34" charset="0"/>
              </a:rPr>
              <a:t>Januari</a:t>
            </a:r>
            <a:r>
              <a:rPr lang="en-GB" sz="3200" dirty="0">
                <a:latin typeface="Arial Black" panose="020B0A04020102020204" pitchFamily="34" charset="0"/>
              </a:rPr>
              <a:t> 2018 yang </a:t>
            </a:r>
            <a:r>
              <a:rPr lang="en-GB" sz="3200" dirty="0" err="1">
                <a:latin typeface="Arial Black" panose="020B0A04020102020204" pitchFamily="34" charset="0"/>
              </a:rPr>
              <a:t>lalu</a:t>
            </a:r>
            <a:r>
              <a:rPr lang="en-GB" sz="3200" dirty="0">
                <a:latin typeface="Arial Black" panose="020B0A04020102020204" pitchFamily="34" charset="0"/>
              </a:rPr>
              <a:t>, </a:t>
            </a:r>
            <a:r>
              <a:rPr lang="en-GB" sz="3200" dirty="0" err="1">
                <a:latin typeface="Arial Black" panose="020B0A04020102020204" pitchFamily="34" charset="0"/>
              </a:rPr>
              <a:t>bersama-sama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Puan</a:t>
            </a:r>
            <a:r>
              <a:rPr lang="en-GB" sz="3200" dirty="0">
                <a:latin typeface="Arial Black" panose="020B0A04020102020204" pitchFamily="34" charset="0"/>
              </a:rPr>
              <a:t> Rosmahwati binti Ishak, </a:t>
            </a:r>
            <a:r>
              <a:rPr lang="en-GB" sz="3200" dirty="0" err="1">
                <a:latin typeface="Arial Black" panose="020B0A04020102020204" pitchFamily="34" charset="0"/>
              </a:rPr>
              <a:t>selaku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Timbalan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Ketua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Pengarah</a:t>
            </a:r>
            <a:r>
              <a:rPr lang="en-GB" sz="3200" dirty="0">
                <a:latin typeface="Arial Black" panose="020B0A04020102020204" pitchFamily="34" charset="0"/>
              </a:rPr>
              <a:t> (</a:t>
            </a:r>
            <a:r>
              <a:rPr lang="en-GB" sz="3200" dirty="0" err="1">
                <a:latin typeface="Arial Black" panose="020B0A04020102020204" pitchFamily="34" charset="0"/>
              </a:rPr>
              <a:t>Strategik</a:t>
            </a:r>
            <a:r>
              <a:rPr lang="en-GB" sz="3200" dirty="0">
                <a:latin typeface="Arial Black" panose="020B0A04020102020204" pitchFamily="34" charset="0"/>
              </a:rPr>
              <a:t>) </a:t>
            </a:r>
            <a:r>
              <a:rPr lang="en-GB" sz="3200" dirty="0" err="1">
                <a:latin typeface="Arial Black" panose="020B0A04020102020204" pitchFamily="34" charset="0"/>
              </a:rPr>
              <a:t>dan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Encik</a:t>
            </a:r>
            <a:r>
              <a:rPr lang="en-GB" sz="3200" dirty="0">
                <a:latin typeface="Arial Black" panose="020B0A04020102020204" pitchFamily="34" charset="0"/>
              </a:rPr>
              <a:t> Zulkifli bin Ismail, </a:t>
            </a:r>
            <a:r>
              <a:rPr lang="en-GB" sz="3200" dirty="0" err="1">
                <a:latin typeface="Arial Black" panose="020B0A04020102020204" pitchFamily="34" charset="0"/>
              </a:rPr>
              <a:t>Timbalan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Ketua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Pengarah</a:t>
            </a:r>
            <a:r>
              <a:rPr lang="en-GB" sz="3200" dirty="0">
                <a:latin typeface="Arial Black" panose="020B0A04020102020204" pitchFamily="34" charset="0"/>
              </a:rPr>
              <a:t> (</a:t>
            </a:r>
            <a:r>
              <a:rPr lang="en-GB" sz="3200" dirty="0" err="1">
                <a:latin typeface="Arial Black" panose="020B0A04020102020204" pitchFamily="34" charset="0"/>
              </a:rPr>
              <a:t>Operasi</a:t>
            </a:r>
            <a:r>
              <a:rPr lang="en-GB" sz="3200" dirty="0">
                <a:latin typeface="Arial Black" panose="020B0A04020102020204" pitchFamily="34" charset="0"/>
              </a:rPr>
              <a:t>), kami </a:t>
            </a:r>
            <a:r>
              <a:rPr lang="en-GB" sz="3200" dirty="0" err="1">
                <a:latin typeface="Arial Black" panose="020B0A04020102020204" pitchFamily="34" charset="0"/>
              </a:rPr>
              <a:t>melihat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bahawa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usaha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bagi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merakyatkan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perkhidmatan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kebajikan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ini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amat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perlu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diberi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penekanan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selaras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dengan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hasrat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Kerajaan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pada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masa</a:t>
            </a:r>
            <a:r>
              <a:rPr lang="en-GB" sz="3200" dirty="0">
                <a:latin typeface="Arial Black" panose="020B0A04020102020204" pitchFamily="34" charset="0"/>
              </a:rPr>
              <a:t> </a:t>
            </a:r>
            <a:r>
              <a:rPr lang="en-GB" sz="3200" dirty="0" err="1">
                <a:latin typeface="Arial Black" panose="020B0A04020102020204" pitchFamily="34" charset="0"/>
              </a:rPr>
              <a:t>ini</a:t>
            </a:r>
            <a:r>
              <a:rPr lang="en-GB" sz="3200" dirty="0">
                <a:latin typeface="Arial Black" panose="020B0A04020102020204" pitchFamily="34" charset="0"/>
              </a:rPr>
              <a:t>. </a:t>
            </a:r>
            <a:endParaRPr lang="en-US" sz="3200" dirty="0">
              <a:latin typeface="Arial Black" panose="020B0A0402010202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76" y="146761"/>
            <a:ext cx="11665993" cy="1325563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Arial Black" panose="020B0A04020102020204" pitchFamily="34" charset="0"/>
              </a:rPr>
              <a:t>YBrs</a:t>
            </a:r>
            <a:r>
              <a:rPr lang="en-US" sz="2600" dirty="0" smtClean="0">
                <a:latin typeface="Arial Black" panose="020B0A04020102020204" pitchFamily="34" charset="0"/>
              </a:rPr>
              <a:t>. Dato’/ </a:t>
            </a:r>
            <a:r>
              <a:rPr lang="en-US" sz="2600" dirty="0" err="1" smtClean="0">
                <a:latin typeface="Arial Black" panose="020B0A04020102020204" pitchFamily="34" charset="0"/>
              </a:rPr>
              <a:t>Doktor</a:t>
            </a:r>
            <a:r>
              <a:rPr lang="en-US" sz="2600" dirty="0" smtClean="0">
                <a:latin typeface="Arial Black" panose="020B0A04020102020204" pitchFamily="34" charset="0"/>
              </a:rPr>
              <a:t>/ Tuan-Tuan/ </a:t>
            </a:r>
            <a:r>
              <a:rPr lang="en-US" sz="2600" dirty="0" err="1" smtClean="0">
                <a:latin typeface="Arial Black" panose="020B0A04020102020204" pitchFamily="34" charset="0"/>
              </a:rPr>
              <a:t>Puan-Puan</a:t>
            </a:r>
            <a:r>
              <a:rPr lang="en-US" sz="2600" dirty="0" smtClean="0">
                <a:latin typeface="Arial Black" panose="020B0A04020102020204" pitchFamily="34" charset="0"/>
              </a:rPr>
              <a:t> yang </a:t>
            </a:r>
            <a:r>
              <a:rPr lang="en-US" sz="2600" dirty="0" err="1" smtClean="0">
                <a:latin typeface="Arial Black" panose="020B0A04020102020204" pitchFamily="34" charset="0"/>
              </a:rPr>
              <a:t>dihormati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sekalian</a:t>
            </a:r>
            <a:r>
              <a:rPr lang="en-US" sz="2600" dirty="0" smtClean="0">
                <a:latin typeface="Arial Black" panose="020B0A04020102020204" pitchFamily="34" charset="0"/>
              </a:rPr>
              <a:t>,</a:t>
            </a:r>
            <a:endParaRPr lang="en-US" sz="2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7607"/>
            <a:ext cx="11873552" cy="5324261"/>
          </a:xfrm>
        </p:spPr>
        <p:txBody>
          <a:bodyPr>
            <a:noAutofit/>
          </a:bodyPr>
          <a:lstStyle/>
          <a:p>
            <a:pPr marL="860425" lvl="0" indent="-860425" algn="just" fontAlgn="base">
              <a:lnSpc>
                <a:spcPct val="150000"/>
              </a:lnSpc>
              <a:buNone/>
            </a:pPr>
            <a:r>
              <a:rPr lang="en-GB" sz="2500" dirty="0" smtClean="0">
                <a:latin typeface="Arial Black" panose="020B0A04020102020204" pitchFamily="34" charset="0"/>
              </a:rPr>
              <a:t>6) 	Kita </a:t>
            </a:r>
            <a:r>
              <a:rPr lang="en-GB" sz="2500" dirty="0" err="1">
                <a:latin typeface="Arial Black" panose="020B0A04020102020204" pitchFamily="34" charset="0"/>
              </a:rPr>
              <a:t>sebagai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penjawat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awam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juga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adalah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sebahagian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daripada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rakyat</a:t>
            </a:r>
            <a:r>
              <a:rPr lang="en-GB" sz="2500" dirty="0">
                <a:latin typeface="Arial Black" panose="020B0A04020102020204" pitchFamily="34" charset="0"/>
              </a:rPr>
              <a:t>. </a:t>
            </a:r>
            <a:r>
              <a:rPr lang="en-GB" sz="2500" dirty="0" err="1">
                <a:latin typeface="Arial Black" panose="020B0A04020102020204" pitchFamily="34" charset="0"/>
              </a:rPr>
              <a:t>Justeru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kita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sepatutnya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berupaya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untuk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memahami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kehendak</a:t>
            </a:r>
            <a:r>
              <a:rPr lang="en-GB" sz="2500" dirty="0">
                <a:latin typeface="Arial Black" panose="020B0A04020102020204" pitchFamily="34" charset="0"/>
              </a:rPr>
              <a:t>, </a:t>
            </a:r>
            <a:r>
              <a:rPr lang="en-GB" sz="2500" dirty="0" err="1">
                <a:latin typeface="Arial Black" panose="020B0A04020102020204" pitchFamily="34" charset="0"/>
              </a:rPr>
              <a:t>keperluan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dan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aspirasi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rakyat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GB" sz="2500" dirty="0" err="1">
                <a:latin typeface="Arial Black" panose="020B0A04020102020204" pitchFamily="34" charset="0"/>
              </a:rPr>
              <a:t>serta</a:t>
            </a:r>
            <a:r>
              <a:rPr lang="en-GB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sentiasa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berusaha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memperbaiki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meningkatkan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tahap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penyampaian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perkhidmatan</a:t>
            </a:r>
            <a:r>
              <a:rPr lang="en-US" sz="2500" dirty="0">
                <a:latin typeface="Arial Black" panose="020B0A04020102020204" pitchFamily="34" charset="0"/>
              </a:rPr>
              <a:t>, agar </a:t>
            </a:r>
            <a:r>
              <a:rPr lang="en-US" sz="2500" dirty="0" err="1">
                <a:latin typeface="Arial Black" panose="020B0A04020102020204" pitchFamily="34" charset="0"/>
              </a:rPr>
              <a:t>manfaat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juga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turut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dirasai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oleh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kita</a:t>
            </a:r>
            <a:r>
              <a:rPr lang="en-US" sz="2500" dirty="0">
                <a:latin typeface="Arial Black" panose="020B0A04020102020204" pitchFamily="34" charset="0"/>
              </a:rPr>
              <a:t>. </a:t>
            </a:r>
            <a:r>
              <a:rPr lang="en-US" sz="2500" dirty="0" err="1">
                <a:latin typeface="Arial Black" panose="020B0A04020102020204" pitchFamily="34" charset="0"/>
              </a:rPr>
              <a:t>Dalam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konteks</a:t>
            </a:r>
            <a:r>
              <a:rPr lang="en-US" sz="2500" dirty="0">
                <a:latin typeface="Arial Black" panose="020B0A04020102020204" pitchFamily="34" charset="0"/>
              </a:rPr>
              <a:t> JKM, </a:t>
            </a:r>
            <a:r>
              <a:rPr lang="en-US" sz="2500" dirty="0" err="1">
                <a:latin typeface="Arial Black" panose="020B0A04020102020204" pitchFamily="34" charset="0"/>
              </a:rPr>
              <a:t>kita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bukan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sahaja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memberi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perkhidmatan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kebajikan</a:t>
            </a:r>
            <a:r>
              <a:rPr lang="en-US" sz="2500" dirty="0">
                <a:latin typeface="Arial Black" panose="020B0A04020102020204" pitchFamily="34" charset="0"/>
              </a:rPr>
              <a:t>, </a:t>
            </a:r>
            <a:r>
              <a:rPr lang="en-US" sz="2500" dirty="0" err="1">
                <a:latin typeface="Arial Black" panose="020B0A04020102020204" pitchFamily="34" charset="0"/>
              </a:rPr>
              <a:t>tetapi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pada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masa</a:t>
            </a:r>
            <a:r>
              <a:rPr lang="en-US" sz="2500" dirty="0">
                <a:latin typeface="Arial Black" panose="020B0A04020102020204" pitchFamily="34" charset="0"/>
              </a:rPr>
              <a:t> yang </a:t>
            </a:r>
            <a:r>
              <a:rPr lang="en-US" sz="2500" dirty="0" err="1">
                <a:latin typeface="Arial Black" panose="020B0A04020102020204" pitchFamily="34" charset="0"/>
              </a:rPr>
              <a:t>sama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kita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juga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menekankan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praktis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kerja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sosial</a:t>
            </a:r>
            <a:r>
              <a:rPr lang="en-US" sz="2500" dirty="0">
                <a:latin typeface="Arial Black" panose="020B0A04020102020204" pitchFamily="34" charset="0"/>
              </a:rPr>
              <a:t> yang </a:t>
            </a:r>
            <a:r>
              <a:rPr lang="en-US" sz="2500" dirty="0" err="1">
                <a:latin typeface="Arial Black" panose="020B0A04020102020204" pitchFamily="34" charset="0"/>
              </a:rPr>
              <a:t>berteraskan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kepada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kompetensi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dalam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kerja</a:t>
            </a:r>
            <a:r>
              <a:rPr lang="en-US" sz="2500" dirty="0">
                <a:latin typeface="Arial Black" panose="020B0A04020102020204" pitchFamily="34" charset="0"/>
              </a:rPr>
              <a:t> </a:t>
            </a:r>
            <a:r>
              <a:rPr lang="en-US" sz="2500" dirty="0" err="1">
                <a:latin typeface="Arial Black" panose="020B0A04020102020204" pitchFamily="34" charset="0"/>
              </a:rPr>
              <a:t>sosial</a:t>
            </a:r>
            <a:r>
              <a:rPr lang="en-US" sz="25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41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936</Words>
  <Application>Microsoft Office PowerPoint</Application>
  <PresentationFormat>Widescreen</PresentationFormat>
  <Paragraphs>153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Garamond</vt:lpstr>
      <vt:lpstr>Times New Roman</vt:lpstr>
      <vt:lpstr>Office Theme</vt:lpstr>
      <vt:lpstr>TEKS UCAPAN YBRS. TUAN HAJI MOHD FAZARI BIN MOHD SALEH KETUA PENGARAH KEBAJIKAN MASYARAKAT MAJLIS PERHIMPUNAN BULANAN  JABATAN KEBAJIKAN MASYARAKAT BIL. 1/2018 TEMA AMANAT TAHUN BAHARU 2018 KETUA PENGARAH KEBAJIKAN MASYARAKAT 30 JANUARI 2018 (SELASA)</vt:lpstr>
      <vt:lpstr>PowerPoint Presentation</vt:lpstr>
      <vt:lpstr>PowerPoint Presentation</vt:lpstr>
      <vt:lpstr>PENDAHULUAN</vt:lpstr>
      <vt:lpstr>PowerPoint Presentation</vt:lpstr>
      <vt:lpstr>PowerPoint Presentation</vt:lpstr>
      <vt:lpstr>YBrs. Dato’/ Doktor/ Tuan-Tuan/ Puan-Puan Semua warga JKM yang saya hormati,</vt:lpstr>
      <vt:lpstr>PowerPoint Presentation</vt:lpstr>
      <vt:lpstr>YBrs. Dato’/ Doktor/ Tuan-Tuan/ Puan-Puan yang dihormati sekalian,</vt:lpstr>
      <vt:lpstr>PowerPoint Presentation</vt:lpstr>
      <vt:lpstr>Merujuk kepada Pekeliling Kemajuan Pentadbiran Awam Bil. 1 Tahun 2015, berkaitan “Merakyatkan Perkhidmatan Awam”, terdapat enam prinsip yang perlu diberi penekanan oleh semua warga kerja JKM iaitu: </vt:lpstr>
      <vt:lpstr>PowerPoint Presentation</vt:lpstr>
      <vt:lpstr>  PRINSIP 1: KETERBUKAAN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PRINSIP KEDUA: TURUN PADANG</vt:lpstr>
      <vt:lpstr>PowerPoint Presentation</vt:lpstr>
      <vt:lpstr>PowerPoint Presentation</vt:lpstr>
      <vt:lpstr>YBrs. Dato’/ Doktor/ Tuan-Tuan/ Puan-Puan yang dihormati sekalian,  PRINSIP 3: MUSYAWARAH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PRINSIP KELIMA: KEKITAAN </vt:lpstr>
      <vt:lpstr>PowerPoint Presentation</vt:lpstr>
      <vt:lpstr>PowerPoint Presentation</vt:lpstr>
      <vt:lpstr> PRINSIP KEENAM: KERJASAMA PERKHIDMATAN AWAM, SWASTA, DAN BADAN BUKAN KERAJAAN (NGO)</vt:lpstr>
      <vt:lpstr>PowerPoint Presentation</vt:lpstr>
      <vt:lpstr>YBrs. Dato’/ Doktor/ Tuan-Tuan/ Puan-Puan yang dihormati sekalian,   PENCAPAIAN TAHUN 2017</vt:lpstr>
      <vt:lpstr>PowerPoint Presentation</vt:lpstr>
      <vt:lpstr>SASARAN KERJA TAHUNAN (SKT) DAN KPI JKM   TAHUN 2018</vt:lpstr>
      <vt:lpstr>PowerPoint Presentation</vt:lpstr>
      <vt:lpstr>PowerPoint Presentation</vt:lpstr>
      <vt:lpstr>PowerPoint Presentation</vt:lpstr>
      <vt:lpstr>YBrs. Dato’/ Doktor/ Tuan-Tuan/ Puan-Puan yang dihormati sekalian,   PERINGATAN BERSAMA</vt:lpstr>
      <vt:lpstr>PowerPoint Presentation</vt:lpstr>
      <vt:lpstr>PowerPoint Presentation</vt:lpstr>
      <vt:lpstr> PENUTUP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 UCAPAN YBRS. TUAN HAJI MOHD FAZARI BIN MOHD SALEH KETUA PENGARAH KEBAJIKAN MASYARAKAT MAJLIS PERHIMPUNAN BULANAN  JABATAN KEBAJIKAN MASYARAKAT BIL. 1/2018 TEMA AMANAT TAHUN BAHARU 2018 KETUA PENGARAH KEBAJIKAN MASYARAKAT 30 JANUARI 2018 (SELASA)</dc:title>
  <dc:creator>Fadzilah bt Ismail</dc:creator>
  <cp:lastModifiedBy>Fadzilah bt Ismail</cp:lastModifiedBy>
  <cp:revision>37</cp:revision>
  <cp:lastPrinted>2018-01-29T07:58:14Z</cp:lastPrinted>
  <dcterms:created xsi:type="dcterms:W3CDTF">2018-01-29T00:56:29Z</dcterms:created>
  <dcterms:modified xsi:type="dcterms:W3CDTF">2018-01-30T00:14:21Z</dcterms:modified>
</cp:coreProperties>
</file>